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80"/>
  </p:notesMasterIdLst>
  <p:handoutMasterIdLst>
    <p:handoutMasterId r:id="rId81"/>
  </p:handoutMasterIdLst>
  <p:sldIdLst>
    <p:sldId id="256" r:id="rId2"/>
    <p:sldId id="338" r:id="rId3"/>
    <p:sldId id="347" r:id="rId4"/>
    <p:sldId id="348" r:id="rId5"/>
    <p:sldId id="349" r:id="rId6"/>
    <p:sldId id="351" r:id="rId7"/>
    <p:sldId id="350" r:id="rId8"/>
    <p:sldId id="352" r:id="rId9"/>
    <p:sldId id="344" r:id="rId10"/>
    <p:sldId id="315" r:id="rId11"/>
    <p:sldId id="259" r:id="rId12"/>
    <p:sldId id="261" r:id="rId13"/>
    <p:sldId id="310" r:id="rId14"/>
    <p:sldId id="353" r:id="rId15"/>
    <p:sldId id="318" r:id="rId16"/>
    <p:sldId id="258" r:id="rId17"/>
    <p:sldId id="317" r:id="rId18"/>
    <p:sldId id="311" r:id="rId19"/>
    <p:sldId id="267" r:id="rId20"/>
    <p:sldId id="263" r:id="rId21"/>
    <p:sldId id="266" r:id="rId22"/>
    <p:sldId id="268" r:id="rId23"/>
    <p:sldId id="354" r:id="rId24"/>
    <p:sldId id="269" r:id="rId25"/>
    <p:sldId id="271" r:id="rId26"/>
    <p:sldId id="333" r:id="rId27"/>
    <p:sldId id="334" r:id="rId28"/>
    <p:sldId id="272" r:id="rId29"/>
    <p:sldId id="270" r:id="rId30"/>
    <p:sldId id="312" r:id="rId31"/>
    <p:sldId id="273" r:id="rId32"/>
    <p:sldId id="308" r:id="rId33"/>
    <p:sldId id="325" r:id="rId34"/>
    <p:sldId id="313" r:id="rId35"/>
    <p:sldId id="279" r:id="rId36"/>
    <p:sldId id="361" r:id="rId37"/>
    <p:sldId id="275" r:id="rId38"/>
    <p:sldId id="276" r:id="rId39"/>
    <p:sldId id="277" r:id="rId40"/>
    <p:sldId id="335" r:id="rId41"/>
    <p:sldId id="358" r:id="rId42"/>
    <p:sldId id="282" r:id="rId43"/>
    <p:sldId id="281" r:id="rId44"/>
    <p:sldId id="283" r:id="rId45"/>
    <p:sldId id="284" r:id="rId46"/>
    <p:sldId id="300" r:id="rId47"/>
    <p:sldId id="299" r:id="rId48"/>
    <p:sldId id="285" r:id="rId49"/>
    <p:sldId id="359" r:id="rId50"/>
    <p:sldId id="287" r:id="rId51"/>
    <p:sldId id="301" r:id="rId52"/>
    <p:sldId id="295" r:id="rId53"/>
    <p:sldId id="302" r:id="rId54"/>
    <p:sldId id="303" r:id="rId55"/>
    <p:sldId id="289" r:id="rId56"/>
    <p:sldId id="304" r:id="rId57"/>
    <p:sldId id="290" r:id="rId58"/>
    <p:sldId id="294" r:id="rId59"/>
    <p:sldId id="305" r:id="rId60"/>
    <p:sldId id="319" r:id="rId61"/>
    <p:sldId id="307" r:id="rId62"/>
    <p:sldId id="288" r:id="rId63"/>
    <p:sldId id="355" r:id="rId64"/>
    <p:sldId id="356" r:id="rId65"/>
    <p:sldId id="360" r:id="rId66"/>
    <p:sldId id="292" r:id="rId67"/>
    <p:sldId id="314" r:id="rId68"/>
    <p:sldId id="362" r:id="rId69"/>
    <p:sldId id="363" r:id="rId70"/>
    <p:sldId id="321" r:id="rId71"/>
    <p:sldId id="322" r:id="rId72"/>
    <p:sldId id="323" r:id="rId73"/>
    <p:sldId id="327" r:id="rId74"/>
    <p:sldId id="328" r:id="rId75"/>
    <p:sldId id="329" r:id="rId76"/>
    <p:sldId id="330" r:id="rId77"/>
    <p:sldId id="331" r:id="rId78"/>
    <p:sldId id="332" r:id="rId79"/>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chemeClr val="tx1"/>
        </a:solidFill>
        <a:latin typeface="Comic Sans MS" panose="030F0902030302020204" pitchFamily="66"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Comic Sans MS" panose="030F0902030302020204" pitchFamily="66"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Comic Sans MS" panose="030F0902030302020204" pitchFamily="66"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Comic Sans MS" panose="030F0902030302020204" pitchFamily="66"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Comic Sans MS" panose="030F0902030302020204" pitchFamily="66"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Comic Sans MS" panose="030F0902030302020204" pitchFamily="66"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Comic Sans MS" panose="030F0902030302020204" pitchFamily="66"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Comic Sans MS" panose="030F0902030302020204" pitchFamily="66"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Comic Sans MS" panose="030F0902030302020204" pitchFamily="66"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836"/>
  </p:normalViewPr>
  <p:slideViewPr>
    <p:cSldViewPr>
      <p:cViewPr varScale="1">
        <p:scale>
          <a:sx n="106" d="100"/>
          <a:sy n="106" d="100"/>
        </p:scale>
        <p:origin x="23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A214E675-16FA-4640-9056-ACF8735116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omic Sans MS" charset="0"/>
                <a:ea typeface="新細明體" charset="-120"/>
              </a:defRPr>
            </a:lvl1pPr>
          </a:lstStyle>
          <a:p>
            <a:pPr>
              <a:defRPr/>
            </a:pPr>
            <a:endParaRPr lang="zh-TW" altLang="en-US"/>
          </a:p>
        </p:txBody>
      </p:sp>
      <p:sp>
        <p:nvSpPr>
          <p:cNvPr id="3" name="日期版面配置區 2">
            <a:extLst>
              <a:ext uri="{FF2B5EF4-FFF2-40B4-BE49-F238E27FC236}">
                <a16:creationId xmlns:a16="http://schemas.microsoft.com/office/drawing/2014/main" id="{86D32F3B-A8C0-DC48-8E53-EC17A3DE0D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Comic Sans MS" charset="0"/>
                <a:ea typeface="新細明體" charset="-120"/>
              </a:defRPr>
            </a:lvl1pPr>
          </a:lstStyle>
          <a:p>
            <a:pPr>
              <a:defRPr/>
            </a:pPr>
            <a:fld id="{B8E5B0E3-EE0F-4E4D-BFD7-F970D0D696F4}" type="datetimeFigureOut">
              <a:rPr lang="zh-TW" altLang="en-US"/>
              <a:pPr>
                <a:defRPr/>
              </a:pPr>
              <a:t>2019/3/6</a:t>
            </a:fld>
            <a:endParaRPr lang="zh-TW" altLang="en-US"/>
          </a:p>
        </p:txBody>
      </p:sp>
      <p:sp>
        <p:nvSpPr>
          <p:cNvPr id="4" name="頁尾版面配置區 3">
            <a:extLst>
              <a:ext uri="{FF2B5EF4-FFF2-40B4-BE49-F238E27FC236}">
                <a16:creationId xmlns:a16="http://schemas.microsoft.com/office/drawing/2014/main" id="{D64F0E58-7123-E14C-8B3D-822951207D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Comic Sans MS" charset="0"/>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BC743C68-11E1-004C-8C63-AEDC2EFD25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Comic Sans MS" charset="0"/>
                <a:ea typeface="新細明體" charset="-120"/>
              </a:defRPr>
            </a:lvl1pPr>
          </a:lstStyle>
          <a:p>
            <a:pPr>
              <a:defRPr/>
            </a:pPr>
            <a:fld id="{50CF450B-1DB3-5141-80D1-4DACA26FF2F0}"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017BFA6-637D-C041-ACBE-7C222E8B313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omic Sans MS" pitchFamily="66" charset="0"/>
                <a:ea typeface="新細明體" charset="-120"/>
                <a:cs typeface="+mn-cs"/>
              </a:defRPr>
            </a:lvl1pPr>
          </a:lstStyle>
          <a:p>
            <a:pPr>
              <a:defRPr/>
            </a:pPr>
            <a:endParaRPr lang="zh-TW" altLang="en-US"/>
          </a:p>
        </p:txBody>
      </p:sp>
      <p:sp>
        <p:nvSpPr>
          <p:cNvPr id="3" name="日期版面配置區 2">
            <a:extLst>
              <a:ext uri="{FF2B5EF4-FFF2-40B4-BE49-F238E27FC236}">
                <a16:creationId xmlns:a16="http://schemas.microsoft.com/office/drawing/2014/main" id="{F8CF2342-1407-4744-B2AD-0C462C200A5F}"/>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omic Sans MS" panose="030F0902030302020204" pitchFamily="66" charset="0"/>
                <a:ea typeface="新細明體" panose="02020500000000000000" pitchFamily="18" charset="-120"/>
              </a:defRPr>
            </a:lvl1pPr>
          </a:lstStyle>
          <a:p>
            <a:pPr>
              <a:defRPr/>
            </a:pPr>
            <a:fld id="{41C740D6-0947-DF4C-8C6F-6C69AC9296C7}" type="datetimeFigureOut">
              <a:rPr lang="zh-TW" altLang="en-US"/>
              <a:pPr>
                <a:defRPr/>
              </a:pPr>
              <a:t>2019/3/6</a:t>
            </a:fld>
            <a:endParaRPr lang="zh-TW" altLang="en-US"/>
          </a:p>
        </p:txBody>
      </p:sp>
      <p:sp>
        <p:nvSpPr>
          <p:cNvPr id="4" name="投影片圖像版面配置區 3">
            <a:extLst>
              <a:ext uri="{FF2B5EF4-FFF2-40B4-BE49-F238E27FC236}">
                <a16:creationId xmlns:a16="http://schemas.microsoft.com/office/drawing/2014/main" id="{0105A647-C140-9047-AF85-2130AEF17C8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a:extLst>
              <a:ext uri="{FF2B5EF4-FFF2-40B4-BE49-F238E27FC236}">
                <a16:creationId xmlns:a16="http://schemas.microsoft.com/office/drawing/2014/main" id="{AC2446C9-8ABF-BB40-8968-CA669C9030C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a:extLst>
              <a:ext uri="{FF2B5EF4-FFF2-40B4-BE49-F238E27FC236}">
                <a16:creationId xmlns:a16="http://schemas.microsoft.com/office/drawing/2014/main" id="{1F9B33F1-04F6-0645-A479-D1FED7BEBD6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omic Sans MS" pitchFamily="66" charset="0"/>
                <a:ea typeface="新細明體" charset="-120"/>
                <a:cs typeface="+mn-cs"/>
              </a:defRPr>
            </a:lvl1pPr>
          </a:lstStyle>
          <a:p>
            <a:pPr>
              <a:defRPr/>
            </a:pPr>
            <a:endParaRPr lang="zh-TW" altLang="en-US"/>
          </a:p>
        </p:txBody>
      </p:sp>
      <p:sp>
        <p:nvSpPr>
          <p:cNvPr id="7" name="投影片編號版面配置區 6">
            <a:extLst>
              <a:ext uri="{FF2B5EF4-FFF2-40B4-BE49-F238E27FC236}">
                <a16:creationId xmlns:a16="http://schemas.microsoft.com/office/drawing/2014/main" id="{570AF1A8-1081-E748-9C01-A67B59E2B34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omic Sans MS" panose="030F0902030302020204" pitchFamily="66" charset="0"/>
                <a:ea typeface="新細明體" panose="02020500000000000000" pitchFamily="18" charset="-120"/>
              </a:defRPr>
            </a:lvl1pPr>
          </a:lstStyle>
          <a:p>
            <a:pPr>
              <a:defRPr/>
            </a:pPr>
            <a:fld id="{9C7863D4-46EB-E24E-8010-09B5C813369F}"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新細明體"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7072FC34-2F43-EA47-B969-395126238D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omic Sans MS" panose="030F0902030302020204" pitchFamily="66" charset="0"/>
                <a:ea typeface="新細明體" panose="02020500000000000000" pitchFamily="18" charset="-120"/>
              </a:defRPr>
            </a:lvl1pPr>
            <a:lvl2pPr marL="742950" indent="-285750">
              <a:defRPr kumimoji="1">
                <a:solidFill>
                  <a:schemeClr val="tx1"/>
                </a:solidFill>
                <a:latin typeface="Comic Sans MS" panose="030F0902030302020204" pitchFamily="66" charset="0"/>
                <a:ea typeface="新細明體" panose="02020500000000000000" pitchFamily="18" charset="-120"/>
              </a:defRPr>
            </a:lvl2pPr>
            <a:lvl3pPr marL="1143000" indent="-228600">
              <a:defRPr kumimoji="1">
                <a:solidFill>
                  <a:schemeClr val="tx1"/>
                </a:solidFill>
                <a:latin typeface="Comic Sans MS" panose="030F0902030302020204" pitchFamily="66" charset="0"/>
                <a:ea typeface="新細明體" panose="02020500000000000000" pitchFamily="18" charset="-120"/>
              </a:defRPr>
            </a:lvl3pPr>
            <a:lvl4pPr marL="1600200" indent="-228600">
              <a:defRPr kumimoji="1">
                <a:solidFill>
                  <a:schemeClr val="tx1"/>
                </a:solidFill>
                <a:latin typeface="Comic Sans MS" panose="030F0902030302020204" pitchFamily="66" charset="0"/>
                <a:ea typeface="新細明體" panose="02020500000000000000" pitchFamily="18" charset="-120"/>
              </a:defRPr>
            </a:lvl4pPr>
            <a:lvl5pPr marL="2057400" indent="-228600">
              <a:defRPr kumimoji="1">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9pPr>
          </a:lstStyle>
          <a:p>
            <a:fld id="{FE6BE3C3-CB6A-BD44-826B-3BA9E6CABFD7}" type="slidenum">
              <a:rPr lang="zh-TW" altLang="en-US" smtClean="0"/>
              <a:pPr/>
              <a:t>26</a:t>
            </a:fld>
            <a:endParaRPr lang="en-US" altLang="zh-TW"/>
          </a:p>
        </p:txBody>
      </p:sp>
      <p:sp>
        <p:nvSpPr>
          <p:cNvPr id="43010" name="Rectangle 2">
            <a:extLst>
              <a:ext uri="{FF2B5EF4-FFF2-40B4-BE49-F238E27FC236}">
                <a16:creationId xmlns:a16="http://schemas.microsoft.com/office/drawing/2014/main" id="{A931BD91-44A9-1744-BB9F-79DA6FBAF42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a:extLst>
              <a:ext uri="{FF2B5EF4-FFF2-40B4-BE49-F238E27FC236}">
                <a16:creationId xmlns:a16="http://schemas.microsoft.com/office/drawing/2014/main" id="{5A6C569D-B61E-E540-ADE8-83CBE1A010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kumimoji="0" lang="en-US" altLang="zh-TW"/>
              <a:t>Source: http://www.oakland.edu/enp/trivia.html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8C8ECB3B-9A67-3E49-9221-879933F33F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omic Sans MS" panose="030F0902030302020204" pitchFamily="66" charset="0"/>
                <a:ea typeface="新細明體" panose="02020500000000000000" pitchFamily="18" charset="-120"/>
              </a:defRPr>
            </a:lvl1pPr>
            <a:lvl2pPr marL="742950" indent="-285750">
              <a:defRPr kumimoji="1">
                <a:solidFill>
                  <a:schemeClr val="tx1"/>
                </a:solidFill>
                <a:latin typeface="Comic Sans MS" panose="030F0902030302020204" pitchFamily="66" charset="0"/>
                <a:ea typeface="新細明體" panose="02020500000000000000" pitchFamily="18" charset="-120"/>
              </a:defRPr>
            </a:lvl2pPr>
            <a:lvl3pPr marL="1143000" indent="-228600">
              <a:defRPr kumimoji="1">
                <a:solidFill>
                  <a:schemeClr val="tx1"/>
                </a:solidFill>
                <a:latin typeface="Comic Sans MS" panose="030F0902030302020204" pitchFamily="66" charset="0"/>
                <a:ea typeface="新細明體" panose="02020500000000000000" pitchFamily="18" charset="-120"/>
              </a:defRPr>
            </a:lvl3pPr>
            <a:lvl4pPr marL="1600200" indent="-228600">
              <a:defRPr kumimoji="1">
                <a:solidFill>
                  <a:schemeClr val="tx1"/>
                </a:solidFill>
                <a:latin typeface="Comic Sans MS" panose="030F0902030302020204" pitchFamily="66" charset="0"/>
                <a:ea typeface="新細明體" panose="02020500000000000000" pitchFamily="18" charset="-120"/>
              </a:defRPr>
            </a:lvl4pPr>
            <a:lvl5pPr marL="2057400" indent="-228600">
              <a:defRPr kumimoji="1">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9pPr>
          </a:lstStyle>
          <a:p>
            <a:fld id="{A7C8BED3-3E25-EC4B-AB62-70AE2988871C}" type="slidenum">
              <a:rPr lang="zh-TW" altLang="en-US" smtClean="0"/>
              <a:pPr/>
              <a:t>40</a:t>
            </a:fld>
            <a:endParaRPr lang="en-US" altLang="zh-TW"/>
          </a:p>
        </p:txBody>
      </p:sp>
      <p:sp>
        <p:nvSpPr>
          <p:cNvPr id="58370" name="Rectangle 2">
            <a:extLst>
              <a:ext uri="{FF2B5EF4-FFF2-40B4-BE49-F238E27FC236}">
                <a16:creationId xmlns:a16="http://schemas.microsoft.com/office/drawing/2014/main" id="{EB302F63-225A-EC4C-BFBC-EB8DEECA113C}"/>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74377A8-AD75-1249-BFA0-BF1533F333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kumimoji="0" lang="en-US" altLang="zh-TW"/>
              <a:t>(Actually, Amitabh is closer to Kevin, but the minimal path of 4 uses two actors who always play minor parts in movies, so I used this path, which involves better known actors.)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投影片圖像版面配置區 1">
            <a:extLst>
              <a:ext uri="{FF2B5EF4-FFF2-40B4-BE49-F238E27FC236}">
                <a16:creationId xmlns:a16="http://schemas.microsoft.com/office/drawing/2014/main" id="{EE15229B-8AD6-3243-A319-521A8FC02C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備忘稿版面配置區 2">
            <a:extLst>
              <a:ext uri="{FF2B5EF4-FFF2-40B4-BE49-F238E27FC236}">
                <a16:creationId xmlns:a16="http://schemas.microsoft.com/office/drawing/2014/main" id="{2AE0B755-0412-2F40-B1EB-5255ABE96D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TW" altLang="en-US"/>
          </a:p>
        </p:txBody>
      </p:sp>
      <p:sp>
        <p:nvSpPr>
          <p:cNvPr id="64515" name="投影片編號版面配置區 3">
            <a:extLst>
              <a:ext uri="{FF2B5EF4-FFF2-40B4-BE49-F238E27FC236}">
                <a16:creationId xmlns:a16="http://schemas.microsoft.com/office/drawing/2014/main" id="{C71D1E9A-2D80-FF41-AB95-ED7019E660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omic Sans MS" panose="030F0902030302020204" pitchFamily="66" charset="0"/>
                <a:ea typeface="新細明體" panose="02020500000000000000" pitchFamily="18" charset="-120"/>
              </a:defRPr>
            </a:lvl1pPr>
            <a:lvl2pPr marL="742950" indent="-285750">
              <a:defRPr kumimoji="1">
                <a:solidFill>
                  <a:schemeClr val="tx1"/>
                </a:solidFill>
                <a:latin typeface="Comic Sans MS" panose="030F0902030302020204" pitchFamily="66" charset="0"/>
                <a:ea typeface="新細明體" panose="02020500000000000000" pitchFamily="18" charset="-120"/>
              </a:defRPr>
            </a:lvl2pPr>
            <a:lvl3pPr marL="1143000" indent="-228600">
              <a:defRPr kumimoji="1">
                <a:solidFill>
                  <a:schemeClr val="tx1"/>
                </a:solidFill>
                <a:latin typeface="Comic Sans MS" panose="030F0902030302020204" pitchFamily="66" charset="0"/>
                <a:ea typeface="新細明體" panose="02020500000000000000" pitchFamily="18" charset="-120"/>
              </a:defRPr>
            </a:lvl3pPr>
            <a:lvl4pPr marL="1600200" indent="-228600">
              <a:defRPr kumimoji="1">
                <a:solidFill>
                  <a:schemeClr val="tx1"/>
                </a:solidFill>
                <a:latin typeface="Comic Sans MS" panose="030F0902030302020204" pitchFamily="66" charset="0"/>
                <a:ea typeface="新細明體" panose="02020500000000000000" pitchFamily="18" charset="-120"/>
              </a:defRPr>
            </a:lvl4pPr>
            <a:lvl5pPr marL="2057400" indent="-228600">
              <a:defRPr kumimoji="1">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9pPr>
          </a:lstStyle>
          <a:p>
            <a:fld id="{DAB9D399-3589-5C4B-802C-E519F56FB976}" type="slidenum">
              <a:rPr lang="zh-TW" altLang="en-US" smtClean="0"/>
              <a:pPr/>
              <a:t>45</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7763AD8A-6E93-DD47-99FA-BDC2F8E8CA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8E447D11-F8A9-1E4C-9F70-3AD231416F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a:latin typeface="Times New Roman" panose="02020603050405020304" pitchFamily="18" charset="0"/>
                <a:ea typeface="ＭＳ Ｐゴシック" panose="020B0600070205080204" pitchFamily="34" charset="-128"/>
              </a:rPr>
              <a:t>Fowler: http://www.youtube.com/watch?v=zkmsjFisW_A </a:t>
            </a:r>
          </a:p>
          <a:p>
            <a:endParaRPr lang="en-US" altLang="zh-TW">
              <a:latin typeface="Times New Roman" panose="02020603050405020304" pitchFamily="18" charset="0"/>
              <a:ea typeface="ＭＳ Ｐゴシック" panose="020B0600070205080204" pitchFamily="34" charset="-128"/>
            </a:endParaRPr>
          </a:p>
          <a:p>
            <a:r>
              <a:rPr lang="en-US" altLang="zh-TW">
                <a:latin typeface="Times New Roman" panose="02020603050405020304" pitchFamily="18" charset="0"/>
                <a:ea typeface="ＭＳ Ｐゴシック" panose="020B0600070205080204" pitchFamily="34" charset="-128"/>
              </a:rPr>
              <a:t>Min 10 start and then to 15.44</a:t>
            </a:r>
          </a:p>
          <a:p>
            <a:endParaRPr lang="en-US" altLang="zh-TW">
              <a:latin typeface="Times New Roman" panose="02020603050405020304" pitchFamily="18" charset="0"/>
              <a:ea typeface="ＭＳ Ｐゴシック" panose="020B0600070205080204" pitchFamily="34" charset="-128"/>
            </a:endParaRPr>
          </a:p>
          <a:p>
            <a:r>
              <a:rPr lang="en-US" altLang="zh-TW">
                <a:latin typeface="Times New Roman" panose="02020603050405020304" pitchFamily="18" charset="0"/>
                <a:ea typeface="ＭＳ Ｐゴシック" panose="020B0600070205080204" pitchFamily="34" charset="-128"/>
              </a:rPr>
              <a:t>46% of variation in how many friends you have is explained by your genes – some born shy and some gregarious.</a:t>
            </a:r>
          </a:p>
          <a:p>
            <a:endParaRPr lang="en-US" altLang="zh-TW">
              <a:latin typeface="Times New Roman" panose="02020603050405020304" pitchFamily="18" charset="0"/>
              <a:ea typeface="ＭＳ Ｐゴシック" panose="020B0600070205080204" pitchFamily="34" charset="-128"/>
            </a:endParaRPr>
          </a:p>
          <a:p>
            <a:r>
              <a:rPr lang="en-US" altLang="zh-TW">
                <a:latin typeface="Times New Roman" panose="02020603050405020304" pitchFamily="18" charset="0"/>
                <a:ea typeface="ＭＳ Ｐゴシック" panose="020B0600070205080204" pitchFamily="34" charset="-128"/>
              </a:rPr>
              <a:t>47% of variation in whether your friends know each other has to do with your genes.  So do people knit networks of those around them or not….</a:t>
            </a:r>
          </a:p>
          <a:p>
            <a:endParaRPr lang="en-US" altLang="zh-TW">
              <a:latin typeface="Times New Roman" panose="02020603050405020304" pitchFamily="18" charset="0"/>
              <a:ea typeface="ＭＳ Ｐゴシック" panose="020B0600070205080204" pitchFamily="34" charset="-128"/>
            </a:endParaRPr>
          </a:p>
          <a:p>
            <a:r>
              <a:rPr lang="en-US" altLang="zh-TW">
                <a:latin typeface="Times New Roman" panose="02020603050405020304" pitchFamily="18" charset="0"/>
                <a:ea typeface="ＭＳ Ｐゴシック" panose="020B0600070205080204" pitchFamily="34" charset="-128"/>
              </a:rPr>
              <a:t>30% of variation in whether in middle or on edge of network has to do with your genes. </a:t>
            </a:r>
          </a:p>
          <a:p>
            <a:endParaRPr lang="en-US" altLang="en-US">
              <a:latin typeface="Times New Roman" panose="02020603050405020304" pitchFamily="18" charset="0"/>
              <a:ea typeface="ＭＳ Ｐゴシック" panose="020B0600070205080204" pitchFamily="34" charset="-128"/>
            </a:endParaRPr>
          </a:p>
        </p:txBody>
      </p:sp>
      <p:sp>
        <p:nvSpPr>
          <p:cNvPr id="83971" name="Slide Number Placeholder 3">
            <a:extLst>
              <a:ext uri="{FF2B5EF4-FFF2-40B4-BE49-F238E27FC236}">
                <a16:creationId xmlns:a16="http://schemas.microsoft.com/office/drawing/2014/main" id="{040FCB9E-1E3C-1543-9B49-C273850652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defRPr kumimoji="1">
                <a:solidFill>
                  <a:schemeClr val="tx1"/>
                </a:solidFill>
                <a:latin typeface="Comic Sans MS" panose="030F0902030302020204" pitchFamily="66" charset="0"/>
                <a:ea typeface="新細明體" panose="02020500000000000000" pitchFamily="18" charset="-120"/>
              </a:defRPr>
            </a:lvl1pPr>
            <a:lvl2pPr marL="742950" indent="-285750" defTabSz="968375">
              <a:defRPr kumimoji="1">
                <a:solidFill>
                  <a:schemeClr val="tx1"/>
                </a:solidFill>
                <a:latin typeface="Comic Sans MS" panose="030F0902030302020204" pitchFamily="66" charset="0"/>
                <a:ea typeface="新細明體" panose="02020500000000000000" pitchFamily="18" charset="-120"/>
              </a:defRPr>
            </a:lvl2pPr>
            <a:lvl3pPr marL="1143000" indent="-228600" defTabSz="968375">
              <a:defRPr kumimoji="1">
                <a:solidFill>
                  <a:schemeClr val="tx1"/>
                </a:solidFill>
                <a:latin typeface="Comic Sans MS" panose="030F0902030302020204" pitchFamily="66" charset="0"/>
                <a:ea typeface="新細明體" panose="02020500000000000000" pitchFamily="18" charset="-120"/>
              </a:defRPr>
            </a:lvl3pPr>
            <a:lvl4pPr marL="1600200" indent="-228600" defTabSz="968375">
              <a:defRPr kumimoji="1">
                <a:solidFill>
                  <a:schemeClr val="tx1"/>
                </a:solidFill>
                <a:latin typeface="Comic Sans MS" panose="030F0902030302020204" pitchFamily="66" charset="0"/>
                <a:ea typeface="新細明體" panose="02020500000000000000" pitchFamily="18" charset="-120"/>
              </a:defRPr>
            </a:lvl4pPr>
            <a:lvl5pPr marL="2057400" indent="-228600" defTabSz="968375">
              <a:defRPr kumimoji="1">
                <a:solidFill>
                  <a:schemeClr val="tx1"/>
                </a:solidFill>
                <a:latin typeface="Comic Sans MS" panose="030F0902030302020204" pitchFamily="66" charset="0"/>
                <a:ea typeface="新細明體" panose="02020500000000000000" pitchFamily="18" charset="-120"/>
              </a:defRPr>
            </a:lvl5pPr>
            <a:lvl6pPr marL="2514600" indent="-228600" defTabSz="968375"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6pPr>
            <a:lvl7pPr marL="2971800" indent="-228600" defTabSz="968375"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7pPr>
            <a:lvl8pPr marL="3429000" indent="-228600" defTabSz="968375"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8pPr>
            <a:lvl9pPr marL="3886200" indent="-228600" defTabSz="968375"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9pPr>
          </a:lstStyle>
          <a:p>
            <a:pPr eaLnBrk="0" hangingPunct="0"/>
            <a:fld id="{65549F38-9FD4-D742-BDDF-AEDF9FB30E84}" type="slidenum">
              <a:rPr lang="en-US" altLang="zh-TW" sz="1100" smtClean="0">
                <a:latin typeface="Times New Roman" panose="02020603050405020304" pitchFamily="18" charset="0"/>
                <a:ea typeface="ＭＳ Ｐゴシック" panose="020B0600070205080204" pitchFamily="34" charset="-128"/>
              </a:rPr>
              <a:pPr eaLnBrk="0" hangingPunct="0"/>
              <a:t>63</a:t>
            </a:fld>
            <a:endParaRPr lang="en-US" altLang="zh-TW" sz="110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投影片圖像版面配置區 1">
            <a:extLst>
              <a:ext uri="{FF2B5EF4-FFF2-40B4-BE49-F238E27FC236}">
                <a16:creationId xmlns:a16="http://schemas.microsoft.com/office/drawing/2014/main" id="{42891A90-0F60-BB47-ADE2-EA0690E9C1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備忘稿版面配置區 2">
            <a:extLst>
              <a:ext uri="{FF2B5EF4-FFF2-40B4-BE49-F238E27FC236}">
                <a16:creationId xmlns:a16="http://schemas.microsoft.com/office/drawing/2014/main" id="{CAFCDB26-921C-F348-969C-B65EC10C7C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0" lang="en-US" altLang="zh-TW"/>
              <a:t>Social Network Data Analysis </a:t>
            </a:r>
          </a:p>
          <a:p>
            <a:r>
              <a:rPr kumimoji="0" lang="en-US" altLang="zh-TW"/>
              <a:t>-  Data sets are available at E-campus </a:t>
            </a:r>
          </a:p>
          <a:p>
            <a:pPr>
              <a:buFontTx/>
              <a:buChar char="-"/>
            </a:pPr>
            <a:r>
              <a:rPr kumimoji="0" lang="en-US" altLang="zh-TW"/>
              <a:t>To compute </a:t>
            </a:r>
          </a:p>
          <a:p>
            <a:pPr lvl="1">
              <a:buFontTx/>
              <a:buChar char="-"/>
            </a:pPr>
            <a:r>
              <a:rPr kumimoji="0" lang="en-US" altLang="zh-TW"/>
              <a:t>Average Degree</a:t>
            </a:r>
          </a:p>
          <a:p>
            <a:pPr lvl="1">
              <a:buFontTx/>
              <a:buChar char="-"/>
            </a:pPr>
            <a:r>
              <a:rPr kumimoji="0" lang="en-US" altLang="zh-TW"/>
              <a:t>Average clustering coefficient</a:t>
            </a:r>
          </a:p>
          <a:p>
            <a:pPr lvl="1">
              <a:buFontTx/>
              <a:buChar char="-"/>
            </a:pPr>
            <a:r>
              <a:rPr kumimoji="0" lang="en-US" altLang="zh-TW"/>
              <a:t>Diameter</a:t>
            </a:r>
          </a:p>
          <a:p>
            <a:pPr lvl="1">
              <a:buFontTx/>
              <a:buChar char="-"/>
            </a:pPr>
            <a:r>
              <a:rPr kumimoji="0" lang="en-US" altLang="zh-TW"/>
              <a:t>Degree Distribution </a:t>
            </a:r>
          </a:p>
          <a:p>
            <a:r>
              <a:rPr kumimoji="0" lang="en-US" altLang="zh-TW"/>
              <a:t>- Make a short presentation to what you saw</a:t>
            </a:r>
          </a:p>
          <a:p>
            <a:r>
              <a:rPr kumimoji="0" lang="en-US" altLang="zh-TW"/>
              <a:t>- Due 3/10</a:t>
            </a:r>
            <a:endParaRPr kumimoji="0" lang="zh-TW" altLang="en-US"/>
          </a:p>
          <a:p>
            <a:endParaRPr kumimoji="0" lang="zh-TW" altLang="en-US"/>
          </a:p>
        </p:txBody>
      </p:sp>
      <p:sp>
        <p:nvSpPr>
          <p:cNvPr id="95235" name="投影片編號版面配置區 3">
            <a:extLst>
              <a:ext uri="{FF2B5EF4-FFF2-40B4-BE49-F238E27FC236}">
                <a16:creationId xmlns:a16="http://schemas.microsoft.com/office/drawing/2014/main" id="{A18F043B-2B85-0C43-86C9-8AE43729AF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omic Sans MS" panose="030F0902030302020204" pitchFamily="66" charset="0"/>
                <a:ea typeface="新細明體" panose="02020500000000000000" pitchFamily="18" charset="-120"/>
              </a:defRPr>
            </a:lvl1pPr>
            <a:lvl2pPr marL="742950" indent="-285750">
              <a:defRPr kumimoji="1">
                <a:solidFill>
                  <a:schemeClr val="tx1"/>
                </a:solidFill>
                <a:latin typeface="Comic Sans MS" panose="030F0902030302020204" pitchFamily="66" charset="0"/>
                <a:ea typeface="新細明體" panose="02020500000000000000" pitchFamily="18" charset="-120"/>
              </a:defRPr>
            </a:lvl2pPr>
            <a:lvl3pPr marL="1143000" indent="-228600">
              <a:defRPr kumimoji="1">
                <a:solidFill>
                  <a:schemeClr val="tx1"/>
                </a:solidFill>
                <a:latin typeface="Comic Sans MS" panose="030F0902030302020204" pitchFamily="66" charset="0"/>
                <a:ea typeface="新細明體" panose="02020500000000000000" pitchFamily="18" charset="-120"/>
              </a:defRPr>
            </a:lvl3pPr>
            <a:lvl4pPr marL="1600200" indent="-228600">
              <a:defRPr kumimoji="1">
                <a:solidFill>
                  <a:schemeClr val="tx1"/>
                </a:solidFill>
                <a:latin typeface="Comic Sans MS" panose="030F0902030302020204" pitchFamily="66" charset="0"/>
                <a:ea typeface="新細明體" panose="02020500000000000000" pitchFamily="18" charset="-120"/>
              </a:defRPr>
            </a:lvl4pPr>
            <a:lvl5pPr marL="2057400" indent="-228600">
              <a:defRPr kumimoji="1">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omic Sans MS" panose="030F0902030302020204" pitchFamily="66" charset="0"/>
                <a:ea typeface="新細明體" panose="02020500000000000000" pitchFamily="18" charset="-120"/>
              </a:defRPr>
            </a:lvl9pPr>
          </a:lstStyle>
          <a:p>
            <a:fld id="{B5CBDAED-F0D4-9E4C-916C-7FBD02EAF097}" type="slidenum">
              <a:rPr lang="zh-TW" altLang="en-US" smtClean="0"/>
              <a:pPr/>
              <a:t>73</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E6C6D321-DAEF-194B-8A8C-FBE1C233928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65F1D2C0-6378-BB41-BAD2-314ACDB817D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6905C413-BDB6-F246-A5E4-98DDEAB3FBBE}"/>
              </a:ext>
            </a:extLst>
          </p:cNvPr>
          <p:cNvSpPr>
            <a:spLocks noGrp="1" noChangeArrowheads="1"/>
          </p:cNvSpPr>
          <p:nvPr>
            <p:ph type="sldNum" sz="quarter" idx="12"/>
          </p:nvPr>
        </p:nvSpPr>
        <p:spPr>
          <a:ln/>
        </p:spPr>
        <p:txBody>
          <a:bodyPr/>
          <a:lstStyle>
            <a:lvl1pPr>
              <a:defRPr/>
            </a:lvl1pPr>
          </a:lstStyle>
          <a:p>
            <a:pPr>
              <a:defRPr/>
            </a:pPr>
            <a:fld id="{8E36A784-3550-714C-87E7-DD8B38BEDF7B}" type="slidenum">
              <a:rPr lang="en-US" altLang="zh-TW"/>
              <a:pPr>
                <a:defRPr/>
              </a:pPr>
              <a:t>‹#›</a:t>
            </a:fld>
            <a:endParaRPr lang="en-US" altLang="zh-TW"/>
          </a:p>
        </p:txBody>
      </p:sp>
    </p:spTree>
    <p:extLst>
      <p:ext uri="{BB962C8B-B14F-4D97-AF65-F5344CB8AC3E}">
        <p14:creationId xmlns:p14="http://schemas.microsoft.com/office/powerpoint/2010/main" val="286088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BBFFA4F1-8225-5A40-AF94-1129126E201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0AC7D1F5-7BA2-1C42-8A77-EAA55091038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FE57F95A-8B36-7D47-B607-2168FC3B3BB9}"/>
              </a:ext>
            </a:extLst>
          </p:cNvPr>
          <p:cNvSpPr>
            <a:spLocks noGrp="1" noChangeArrowheads="1"/>
          </p:cNvSpPr>
          <p:nvPr>
            <p:ph type="sldNum" sz="quarter" idx="12"/>
          </p:nvPr>
        </p:nvSpPr>
        <p:spPr>
          <a:ln/>
        </p:spPr>
        <p:txBody>
          <a:bodyPr/>
          <a:lstStyle>
            <a:lvl1pPr>
              <a:defRPr/>
            </a:lvl1pPr>
          </a:lstStyle>
          <a:p>
            <a:pPr>
              <a:defRPr/>
            </a:pPr>
            <a:fld id="{53AE0DE9-AE0D-8944-AB3D-05C17EDAB372}" type="slidenum">
              <a:rPr lang="en-US" altLang="zh-TW"/>
              <a:pPr>
                <a:defRPr/>
              </a:pPr>
              <a:t>‹#›</a:t>
            </a:fld>
            <a:endParaRPr lang="en-US" altLang="zh-TW"/>
          </a:p>
        </p:txBody>
      </p:sp>
    </p:spTree>
    <p:extLst>
      <p:ext uri="{BB962C8B-B14F-4D97-AF65-F5344CB8AC3E}">
        <p14:creationId xmlns:p14="http://schemas.microsoft.com/office/powerpoint/2010/main" val="162027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A9FBCCE7-4EA1-F246-A05C-D7065867555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B9A1ADD1-B1CC-8846-980D-5A9D246299BC}"/>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F0B57CD7-3528-A047-8F39-A03E19AD617D}"/>
              </a:ext>
            </a:extLst>
          </p:cNvPr>
          <p:cNvSpPr>
            <a:spLocks noGrp="1" noChangeArrowheads="1"/>
          </p:cNvSpPr>
          <p:nvPr>
            <p:ph type="sldNum" sz="quarter" idx="12"/>
          </p:nvPr>
        </p:nvSpPr>
        <p:spPr>
          <a:ln/>
        </p:spPr>
        <p:txBody>
          <a:bodyPr/>
          <a:lstStyle>
            <a:lvl1pPr>
              <a:defRPr/>
            </a:lvl1pPr>
          </a:lstStyle>
          <a:p>
            <a:pPr>
              <a:defRPr/>
            </a:pPr>
            <a:fld id="{BF4F8FCB-7697-D344-A404-A42830AAAA01}" type="slidenum">
              <a:rPr lang="en-US" altLang="zh-TW"/>
              <a:pPr>
                <a:defRPr/>
              </a:pPr>
              <a:t>‹#›</a:t>
            </a:fld>
            <a:endParaRPr lang="en-US" altLang="zh-TW"/>
          </a:p>
        </p:txBody>
      </p:sp>
    </p:spTree>
    <p:extLst>
      <p:ext uri="{BB962C8B-B14F-4D97-AF65-F5344CB8AC3E}">
        <p14:creationId xmlns:p14="http://schemas.microsoft.com/office/powerpoint/2010/main" val="2364190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D18A0DB1-FF47-624C-8601-DFBA3FB4D08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86DEE9D3-8E9D-F84A-B120-42A2666C9CD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D172E03C-6399-DD4D-9094-7939388D45E2}"/>
              </a:ext>
            </a:extLst>
          </p:cNvPr>
          <p:cNvSpPr>
            <a:spLocks noGrp="1" noChangeArrowheads="1"/>
          </p:cNvSpPr>
          <p:nvPr>
            <p:ph type="sldNum" sz="quarter" idx="12"/>
          </p:nvPr>
        </p:nvSpPr>
        <p:spPr>
          <a:ln/>
        </p:spPr>
        <p:txBody>
          <a:bodyPr/>
          <a:lstStyle>
            <a:lvl1pPr>
              <a:defRPr/>
            </a:lvl1pPr>
          </a:lstStyle>
          <a:p>
            <a:pPr>
              <a:defRPr/>
            </a:pPr>
            <a:fld id="{AAFE01E1-5D13-BC45-829D-B7BFEAB06899}" type="slidenum">
              <a:rPr lang="en-US" altLang="zh-TW"/>
              <a:pPr>
                <a:defRPr/>
              </a:pPr>
              <a:t>‹#›</a:t>
            </a:fld>
            <a:endParaRPr lang="en-US" altLang="zh-TW"/>
          </a:p>
        </p:txBody>
      </p:sp>
    </p:spTree>
    <p:extLst>
      <p:ext uri="{BB962C8B-B14F-4D97-AF65-F5344CB8AC3E}">
        <p14:creationId xmlns:p14="http://schemas.microsoft.com/office/powerpoint/2010/main" val="211339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F33E0CE3-4247-0345-9F1B-D48078A2E8F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3206594C-6DA3-904E-98B9-56162E5093F8}"/>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8F0F396E-9BB8-CE4E-B153-9F0186956E11}"/>
              </a:ext>
            </a:extLst>
          </p:cNvPr>
          <p:cNvSpPr>
            <a:spLocks noGrp="1" noChangeArrowheads="1"/>
          </p:cNvSpPr>
          <p:nvPr>
            <p:ph type="sldNum" sz="quarter" idx="12"/>
          </p:nvPr>
        </p:nvSpPr>
        <p:spPr>
          <a:ln/>
        </p:spPr>
        <p:txBody>
          <a:bodyPr/>
          <a:lstStyle>
            <a:lvl1pPr>
              <a:defRPr/>
            </a:lvl1pPr>
          </a:lstStyle>
          <a:p>
            <a:pPr>
              <a:defRPr/>
            </a:pPr>
            <a:fld id="{A9CCC441-AB23-614C-841E-2231D45FAC22}" type="slidenum">
              <a:rPr lang="en-US" altLang="zh-TW"/>
              <a:pPr>
                <a:defRPr/>
              </a:pPr>
              <a:t>‹#›</a:t>
            </a:fld>
            <a:endParaRPr lang="en-US" altLang="zh-TW"/>
          </a:p>
        </p:txBody>
      </p:sp>
    </p:spTree>
    <p:extLst>
      <p:ext uri="{BB962C8B-B14F-4D97-AF65-F5344CB8AC3E}">
        <p14:creationId xmlns:p14="http://schemas.microsoft.com/office/powerpoint/2010/main" val="23483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E903D3F1-A2A0-6E4B-91C6-E1DBFCE2A57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B165481-CF2C-B046-B79C-690E05D8DA1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7E23F38E-23ED-2142-A3A6-2E16D97E903D}"/>
              </a:ext>
            </a:extLst>
          </p:cNvPr>
          <p:cNvSpPr>
            <a:spLocks noGrp="1" noChangeArrowheads="1"/>
          </p:cNvSpPr>
          <p:nvPr>
            <p:ph type="sldNum" sz="quarter" idx="12"/>
          </p:nvPr>
        </p:nvSpPr>
        <p:spPr>
          <a:ln/>
        </p:spPr>
        <p:txBody>
          <a:bodyPr/>
          <a:lstStyle>
            <a:lvl1pPr>
              <a:defRPr/>
            </a:lvl1pPr>
          </a:lstStyle>
          <a:p>
            <a:pPr>
              <a:defRPr/>
            </a:pPr>
            <a:fld id="{B8C54C7D-1065-DC4B-993D-BEE2886247D5}" type="slidenum">
              <a:rPr lang="en-US" altLang="zh-TW"/>
              <a:pPr>
                <a:defRPr/>
              </a:pPr>
              <a:t>‹#›</a:t>
            </a:fld>
            <a:endParaRPr lang="en-US" altLang="zh-TW"/>
          </a:p>
        </p:txBody>
      </p:sp>
    </p:spTree>
    <p:extLst>
      <p:ext uri="{BB962C8B-B14F-4D97-AF65-F5344CB8AC3E}">
        <p14:creationId xmlns:p14="http://schemas.microsoft.com/office/powerpoint/2010/main" val="353042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10E3DD27-746D-7845-A384-8CB8855453B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6F1B869-ECB1-6F47-9C2B-AD76839ED7E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7CF5C889-A757-3D45-B8DF-7F87D3D1D7BE}"/>
              </a:ext>
            </a:extLst>
          </p:cNvPr>
          <p:cNvSpPr>
            <a:spLocks noGrp="1" noChangeArrowheads="1"/>
          </p:cNvSpPr>
          <p:nvPr>
            <p:ph type="sldNum" sz="quarter" idx="12"/>
          </p:nvPr>
        </p:nvSpPr>
        <p:spPr>
          <a:ln/>
        </p:spPr>
        <p:txBody>
          <a:bodyPr/>
          <a:lstStyle>
            <a:lvl1pPr>
              <a:defRPr/>
            </a:lvl1pPr>
          </a:lstStyle>
          <a:p>
            <a:pPr>
              <a:defRPr/>
            </a:pPr>
            <a:fld id="{4241FECC-9388-8547-AD2C-591F0C31994E}" type="slidenum">
              <a:rPr lang="en-US" altLang="zh-TW"/>
              <a:pPr>
                <a:defRPr/>
              </a:pPr>
              <a:t>‹#›</a:t>
            </a:fld>
            <a:endParaRPr lang="en-US" altLang="zh-TW"/>
          </a:p>
        </p:txBody>
      </p:sp>
    </p:spTree>
    <p:extLst>
      <p:ext uri="{BB962C8B-B14F-4D97-AF65-F5344CB8AC3E}">
        <p14:creationId xmlns:p14="http://schemas.microsoft.com/office/powerpoint/2010/main" val="3187168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2CACCBB5-CA7F-0943-A805-C60DE0C5E44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2A14E029-F652-C24D-A5CE-D295853482C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8C6B1BE0-3584-4D49-BC5C-7AB9386AE7F6}"/>
              </a:ext>
            </a:extLst>
          </p:cNvPr>
          <p:cNvSpPr>
            <a:spLocks noGrp="1" noChangeArrowheads="1"/>
          </p:cNvSpPr>
          <p:nvPr>
            <p:ph type="sldNum" sz="quarter" idx="12"/>
          </p:nvPr>
        </p:nvSpPr>
        <p:spPr>
          <a:ln/>
        </p:spPr>
        <p:txBody>
          <a:bodyPr/>
          <a:lstStyle>
            <a:lvl1pPr>
              <a:defRPr/>
            </a:lvl1pPr>
          </a:lstStyle>
          <a:p>
            <a:pPr>
              <a:defRPr/>
            </a:pPr>
            <a:fld id="{F2430985-7DB8-9A49-A9D7-87860802545A}" type="slidenum">
              <a:rPr lang="en-US" altLang="zh-TW"/>
              <a:pPr>
                <a:defRPr/>
              </a:pPr>
              <a:t>‹#›</a:t>
            </a:fld>
            <a:endParaRPr lang="en-US" altLang="zh-TW"/>
          </a:p>
        </p:txBody>
      </p:sp>
    </p:spTree>
    <p:extLst>
      <p:ext uri="{BB962C8B-B14F-4D97-AF65-F5344CB8AC3E}">
        <p14:creationId xmlns:p14="http://schemas.microsoft.com/office/powerpoint/2010/main" val="238115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6897E28F-BEC1-AB4A-B021-63741FD026B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5FD4AA82-D86E-0247-84F8-8E6334E03FB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578CB5DF-8AFA-D74C-AF4F-01DA6C231554}"/>
              </a:ext>
            </a:extLst>
          </p:cNvPr>
          <p:cNvSpPr>
            <a:spLocks noGrp="1" noChangeArrowheads="1"/>
          </p:cNvSpPr>
          <p:nvPr>
            <p:ph type="sldNum" sz="quarter" idx="12"/>
          </p:nvPr>
        </p:nvSpPr>
        <p:spPr>
          <a:ln/>
        </p:spPr>
        <p:txBody>
          <a:bodyPr/>
          <a:lstStyle>
            <a:lvl1pPr>
              <a:defRPr/>
            </a:lvl1pPr>
          </a:lstStyle>
          <a:p>
            <a:pPr>
              <a:defRPr/>
            </a:pPr>
            <a:fld id="{BF15E24D-17A0-FD4E-9C32-5D997FE8FC46}" type="slidenum">
              <a:rPr lang="en-US" altLang="zh-TW"/>
              <a:pPr>
                <a:defRPr/>
              </a:pPr>
              <a:t>‹#›</a:t>
            </a:fld>
            <a:endParaRPr lang="en-US" altLang="zh-TW"/>
          </a:p>
        </p:txBody>
      </p:sp>
    </p:spTree>
    <p:extLst>
      <p:ext uri="{BB962C8B-B14F-4D97-AF65-F5344CB8AC3E}">
        <p14:creationId xmlns:p14="http://schemas.microsoft.com/office/powerpoint/2010/main" val="224215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8269B95-C81B-BF44-84DF-FC035DAB3B5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6EEADC39-E9BF-0B4A-B370-0649E24B7E7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A7333CC2-3D36-C041-AD4B-FAF4F7CD8AE2}"/>
              </a:ext>
            </a:extLst>
          </p:cNvPr>
          <p:cNvSpPr>
            <a:spLocks noGrp="1" noChangeArrowheads="1"/>
          </p:cNvSpPr>
          <p:nvPr>
            <p:ph type="sldNum" sz="quarter" idx="12"/>
          </p:nvPr>
        </p:nvSpPr>
        <p:spPr>
          <a:ln/>
        </p:spPr>
        <p:txBody>
          <a:bodyPr/>
          <a:lstStyle>
            <a:lvl1pPr>
              <a:defRPr/>
            </a:lvl1pPr>
          </a:lstStyle>
          <a:p>
            <a:pPr>
              <a:defRPr/>
            </a:pPr>
            <a:fld id="{6EBEABFA-E310-9341-81B0-0DD79053411E}" type="slidenum">
              <a:rPr lang="en-US" altLang="zh-TW"/>
              <a:pPr>
                <a:defRPr/>
              </a:pPr>
              <a:t>‹#›</a:t>
            </a:fld>
            <a:endParaRPr lang="en-US" altLang="zh-TW"/>
          </a:p>
        </p:txBody>
      </p:sp>
    </p:spTree>
    <p:extLst>
      <p:ext uri="{BB962C8B-B14F-4D97-AF65-F5344CB8AC3E}">
        <p14:creationId xmlns:p14="http://schemas.microsoft.com/office/powerpoint/2010/main" val="260256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70487E95-2505-B049-BE23-DFD1C14DF369}"/>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3FD7BB8F-6D11-024F-9991-4E7B75BAF2E1}"/>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B8DD7336-C5A3-7C43-AEF1-EFB5D05AFE2C}"/>
              </a:ext>
            </a:extLst>
          </p:cNvPr>
          <p:cNvSpPr>
            <a:spLocks noGrp="1" noChangeArrowheads="1"/>
          </p:cNvSpPr>
          <p:nvPr>
            <p:ph type="sldNum" sz="quarter" idx="12"/>
          </p:nvPr>
        </p:nvSpPr>
        <p:spPr>
          <a:ln/>
        </p:spPr>
        <p:txBody>
          <a:bodyPr/>
          <a:lstStyle>
            <a:lvl1pPr>
              <a:defRPr/>
            </a:lvl1pPr>
          </a:lstStyle>
          <a:p>
            <a:pPr>
              <a:defRPr/>
            </a:pPr>
            <a:fld id="{F90F8358-97B0-7E40-997F-2EF9B94315EB}" type="slidenum">
              <a:rPr lang="en-US" altLang="zh-TW"/>
              <a:pPr>
                <a:defRPr/>
              </a:pPr>
              <a:t>‹#›</a:t>
            </a:fld>
            <a:endParaRPr lang="en-US" altLang="zh-TW"/>
          </a:p>
        </p:txBody>
      </p:sp>
    </p:spTree>
    <p:extLst>
      <p:ext uri="{BB962C8B-B14F-4D97-AF65-F5344CB8AC3E}">
        <p14:creationId xmlns:p14="http://schemas.microsoft.com/office/powerpoint/2010/main" val="361143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6900E059-1371-9744-AA93-4D32C512C62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C6419952-E93E-004C-B36B-0E392A52C28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BCFBF272-3EAF-1E4C-A4B8-788C7854E746}"/>
              </a:ext>
            </a:extLst>
          </p:cNvPr>
          <p:cNvSpPr>
            <a:spLocks noGrp="1" noChangeArrowheads="1"/>
          </p:cNvSpPr>
          <p:nvPr>
            <p:ph type="sldNum" sz="quarter" idx="12"/>
          </p:nvPr>
        </p:nvSpPr>
        <p:spPr>
          <a:ln/>
        </p:spPr>
        <p:txBody>
          <a:bodyPr/>
          <a:lstStyle>
            <a:lvl1pPr>
              <a:defRPr/>
            </a:lvl1pPr>
          </a:lstStyle>
          <a:p>
            <a:pPr>
              <a:defRPr/>
            </a:pPr>
            <a:fld id="{8C52B8E2-751B-4346-9474-B1D087AAC0CD}" type="slidenum">
              <a:rPr lang="en-US" altLang="zh-TW"/>
              <a:pPr>
                <a:defRPr/>
              </a:pPr>
              <a:t>‹#›</a:t>
            </a:fld>
            <a:endParaRPr lang="en-US" altLang="zh-TW"/>
          </a:p>
        </p:txBody>
      </p:sp>
    </p:spTree>
    <p:extLst>
      <p:ext uri="{BB962C8B-B14F-4D97-AF65-F5344CB8AC3E}">
        <p14:creationId xmlns:p14="http://schemas.microsoft.com/office/powerpoint/2010/main" val="307094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27A8852-C28E-4B41-9D7E-A6E0F8B74A7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A190213C-89F2-7448-B5DE-26F9CC1AA23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9E162241-3750-764E-B2AD-09E341C19FE7}"/>
              </a:ext>
            </a:extLst>
          </p:cNvPr>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kumimoji="0" sz="1400">
                <a:latin typeface="+mn-lt"/>
                <a:ea typeface="新細明體" pitchFamily="18" charset="-120"/>
                <a:cs typeface="+mn-cs"/>
              </a:defRPr>
            </a:lvl1pPr>
          </a:lstStyle>
          <a:p>
            <a:pPr>
              <a:defRPr/>
            </a:pPr>
            <a:endParaRPr lang="en-US" altLang="zh-TW"/>
          </a:p>
        </p:txBody>
      </p:sp>
      <p:sp>
        <p:nvSpPr>
          <p:cNvPr id="1029" name="Rectangle 5">
            <a:extLst>
              <a:ext uri="{FF2B5EF4-FFF2-40B4-BE49-F238E27FC236}">
                <a16:creationId xmlns:a16="http://schemas.microsoft.com/office/drawing/2014/main" id="{9FCE2543-DE63-374B-A945-52729ED5F352}"/>
              </a:ext>
            </a:extLst>
          </p:cNvPr>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kumimoji="0" sz="1400">
                <a:latin typeface="+mn-lt"/>
                <a:ea typeface="新細明體" pitchFamily="18" charset="-120"/>
                <a:cs typeface="+mn-cs"/>
              </a:defRPr>
            </a:lvl1pPr>
          </a:lstStyle>
          <a:p>
            <a:pPr>
              <a:defRPr/>
            </a:pPr>
            <a:endParaRPr lang="en-US" altLang="zh-TW"/>
          </a:p>
        </p:txBody>
      </p:sp>
      <p:sp>
        <p:nvSpPr>
          <p:cNvPr id="1030" name="Rectangle 6">
            <a:extLst>
              <a:ext uri="{FF2B5EF4-FFF2-40B4-BE49-F238E27FC236}">
                <a16:creationId xmlns:a16="http://schemas.microsoft.com/office/drawing/2014/main" id="{7073A717-4E0B-CF42-8419-0B232EC5E78F}"/>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kumimoji="0" sz="1400">
                <a:latin typeface="Arial" panose="020B0604020202020204" pitchFamily="34" charset="0"/>
                <a:ea typeface="新細明體" panose="02020500000000000000" pitchFamily="18" charset="-120"/>
              </a:defRPr>
            </a:lvl1pPr>
          </a:lstStyle>
          <a:p>
            <a:pPr>
              <a:defRPr/>
            </a:pPr>
            <a:fld id="{49A29686-7A30-C74E-9446-227BFFCA98AD}"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400">
          <a:solidFill>
            <a:schemeClr val="tx2"/>
          </a:solidFill>
          <a:latin typeface="+mj-lt"/>
          <a:ea typeface="+mj-ea"/>
          <a:cs typeface="新細明體" charset="0"/>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touchgraph.com/facebook#instruc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discovermagazine.com/2007/may/map-welcome-to-the-blogosphere"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www.oakland.edu/en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oracleofbacon.org/cgi-bin/movielinks" TargetMode="External"/><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6.png"/><Relationship Id="rId3" Type="http://schemas.openxmlformats.org/officeDocument/2006/relationships/hyperlink" Target="http://www.imdb.com/title/tt0345061/photogallery" TargetMode="External"/><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4.jpeg"/><Relationship Id="rId5" Type="http://schemas.openxmlformats.org/officeDocument/2006/relationships/image" Target="../media/image49.png"/><Relationship Id="rId10" Type="http://schemas.openxmlformats.org/officeDocument/2006/relationships/hyperlink" Target="http://www.imdb.com/name/nm0700875/photogallery" TargetMode="External"/><Relationship Id="rId4" Type="http://schemas.openxmlformats.org/officeDocument/2006/relationships/image" Target="../media/image48.jpeg"/><Relationship Id="rId9"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emf"/><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4.emf"/></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dblp.uni-trier.de/"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www.youtube.co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google.com/programming-contes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A213E54-FD65-F144-8994-74C693C5B141}"/>
              </a:ext>
            </a:extLst>
          </p:cNvPr>
          <p:cNvSpPr>
            <a:spLocks noGrp="1" noChangeArrowheads="1"/>
          </p:cNvSpPr>
          <p:nvPr>
            <p:ph type="ctrTitle"/>
          </p:nvPr>
        </p:nvSpPr>
        <p:spPr>
          <a:xfrm>
            <a:off x="838200" y="1219200"/>
            <a:ext cx="7772400" cy="1470025"/>
          </a:xfrm>
        </p:spPr>
        <p:txBody>
          <a:bodyPr/>
          <a:lstStyle/>
          <a:p>
            <a:pPr eaLnBrk="1" hangingPunct="1">
              <a:defRPr/>
            </a:pPr>
            <a:r>
              <a:rPr lang="en-US" altLang="zh-TW" sz="4000" dirty="0">
                <a:latin typeface="+mn-lt"/>
                <a:cs typeface="+mj-cs"/>
              </a:rPr>
              <a:t>Introduction to Social Network Analysis and Models</a:t>
            </a:r>
          </a:p>
        </p:txBody>
      </p:sp>
      <p:sp>
        <p:nvSpPr>
          <p:cNvPr id="16386" name="Rectangle 3">
            <a:extLst>
              <a:ext uri="{FF2B5EF4-FFF2-40B4-BE49-F238E27FC236}">
                <a16:creationId xmlns:a16="http://schemas.microsoft.com/office/drawing/2014/main" id="{1049ED68-12CD-AE4B-95BB-3919D0D409D1}"/>
              </a:ext>
            </a:extLst>
          </p:cNvPr>
          <p:cNvSpPr>
            <a:spLocks noGrp="1" noChangeArrowheads="1"/>
          </p:cNvSpPr>
          <p:nvPr>
            <p:ph type="subTitle" idx="1"/>
          </p:nvPr>
        </p:nvSpPr>
        <p:spPr>
          <a:xfrm>
            <a:off x="1371600" y="3581400"/>
            <a:ext cx="6400800" cy="1752600"/>
          </a:xfrm>
        </p:spPr>
        <p:txBody>
          <a:bodyPr/>
          <a:lstStyle/>
          <a:p>
            <a:pPr eaLnBrk="1" hangingPunct="1">
              <a:lnSpc>
                <a:spcPct val="80000"/>
              </a:lnSpc>
            </a:pPr>
            <a:r>
              <a:rPr lang="zh-TW" altLang="en-US" sz="2400">
                <a:latin typeface="Comic Sans MS" panose="030F0902030302020204" pitchFamily="66" charset="0"/>
                <a:ea typeface="標楷體" panose="02010601000101010101" pitchFamily="2" charset="-120"/>
              </a:rPr>
              <a:t>范耀中</a:t>
            </a:r>
            <a:r>
              <a:rPr lang="zh-TW" altLang="en-US" sz="2000">
                <a:latin typeface="Comic Sans MS" panose="030F0902030302020204" pitchFamily="66" charset="0"/>
              </a:rPr>
              <a:t> </a:t>
            </a:r>
          </a:p>
          <a:p>
            <a:pPr eaLnBrk="1" hangingPunct="1">
              <a:lnSpc>
                <a:spcPct val="80000"/>
              </a:lnSpc>
            </a:pPr>
            <a:r>
              <a:rPr lang="en-US" altLang="zh-TW" sz="2000"/>
              <a:t>Yao-Chung Fan</a:t>
            </a:r>
          </a:p>
          <a:p>
            <a:pPr eaLnBrk="1" hangingPunct="1">
              <a:lnSpc>
                <a:spcPct val="80000"/>
              </a:lnSpc>
            </a:pPr>
            <a:r>
              <a:rPr lang="en-US" altLang="zh-TW" sz="2000"/>
              <a:t>yfan@nchu.edu.tw, </a:t>
            </a:r>
          </a:p>
          <a:p>
            <a:pPr eaLnBrk="1" hangingPunct="1">
              <a:lnSpc>
                <a:spcPct val="80000"/>
              </a:lnSpc>
            </a:pPr>
            <a:r>
              <a:rPr lang="en-US" altLang="zh-TW" sz="2000"/>
              <a:t>Dept. of Computer Science, </a:t>
            </a:r>
          </a:p>
          <a:p>
            <a:pPr eaLnBrk="1" hangingPunct="1">
              <a:lnSpc>
                <a:spcPct val="80000"/>
              </a:lnSpc>
            </a:pPr>
            <a:r>
              <a:rPr lang="en-US" altLang="zh-TW" sz="2000"/>
              <a:t>National Chung Hsing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4E94B10-6426-B649-8A76-DA10D12E0570}"/>
              </a:ext>
            </a:extLst>
          </p:cNvPr>
          <p:cNvSpPr>
            <a:spLocks noGrp="1" noChangeArrowheads="1"/>
          </p:cNvSpPr>
          <p:nvPr>
            <p:ph type="title"/>
          </p:nvPr>
        </p:nvSpPr>
        <p:spPr/>
        <p:txBody>
          <a:bodyPr/>
          <a:lstStyle/>
          <a:p>
            <a:pPr eaLnBrk="1" hangingPunct="1">
              <a:defRPr/>
            </a:pPr>
            <a:r>
              <a:rPr lang="en-US" altLang="zh-TW">
                <a:latin typeface="+mn-lt"/>
                <a:cs typeface="+mj-cs"/>
              </a:rPr>
              <a:t>Lecture Outline</a:t>
            </a:r>
          </a:p>
        </p:txBody>
      </p:sp>
      <p:sp>
        <p:nvSpPr>
          <p:cNvPr id="25602" name="Rectangle 3">
            <a:extLst>
              <a:ext uri="{FF2B5EF4-FFF2-40B4-BE49-F238E27FC236}">
                <a16:creationId xmlns:a16="http://schemas.microsoft.com/office/drawing/2014/main" id="{4738133D-AF6A-4949-AA2A-6007433A93C1}"/>
              </a:ext>
            </a:extLst>
          </p:cNvPr>
          <p:cNvSpPr>
            <a:spLocks noGrp="1" noChangeArrowheads="1"/>
          </p:cNvSpPr>
          <p:nvPr>
            <p:ph type="body" idx="1"/>
          </p:nvPr>
        </p:nvSpPr>
        <p:spPr/>
        <p:txBody>
          <a:bodyPr/>
          <a:lstStyle/>
          <a:p>
            <a:pPr eaLnBrk="1" hangingPunct="1"/>
            <a:r>
              <a:rPr lang="en-US" altLang="zh-TW"/>
              <a:t>Part I: </a:t>
            </a:r>
          </a:p>
          <a:p>
            <a:pPr lvl="1" eaLnBrk="1" hangingPunct="1"/>
            <a:r>
              <a:rPr lang="en-US" altLang="zh-TW"/>
              <a:t>Social Network Analysis </a:t>
            </a:r>
          </a:p>
          <a:p>
            <a:pPr eaLnBrk="1" hangingPunct="1"/>
            <a:r>
              <a:rPr lang="en-US" altLang="zh-TW"/>
              <a:t>Part II: </a:t>
            </a:r>
          </a:p>
          <a:p>
            <a:pPr lvl="1" eaLnBrk="1" hangingPunct="1"/>
            <a:r>
              <a:rPr lang="en-US" altLang="zh-TW"/>
              <a:t>Social Network Models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FE54D67-B4E4-B040-A0B6-10640E24A648}"/>
              </a:ext>
            </a:extLst>
          </p:cNvPr>
          <p:cNvSpPr txBox="1"/>
          <p:nvPr/>
        </p:nvSpPr>
        <p:spPr bwMode="auto">
          <a:xfrm>
            <a:off x="381000" y="319088"/>
            <a:ext cx="3287713" cy="646112"/>
          </a:xfrm>
          <a:prstGeom prst="rect">
            <a:avLst/>
          </a:prstGeom>
          <a:noFill/>
          <a:ln>
            <a:noFill/>
          </a:ln>
          <a:effectLst/>
          <a:extLst/>
        </p:spPr>
        <p:txBody>
          <a:bodyPr wrap="none">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3600">
                <a:latin typeface="+mn-lt"/>
              </a:rPr>
              <a:t>Graph/Network</a:t>
            </a:r>
          </a:p>
        </p:txBody>
      </p:sp>
      <p:sp>
        <p:nvSpPr>
          <p:cNvPr id="10" name="文字方塊 9">
            <a:extLst>
              <a:ext uri="{FF2B5EF4-FFF2-40B4-BE49-F238E27FC236}">
                <a16:creationId xmlns:a16="http://schemas.microsoft.com/office/drawing/2014/main" id="{6A830CB4-9274-984B-9944-1A05E4BFEE91}"/>
              </a:ext>
            </a:extLst>
          </p:cNvPr>
          <p:cNvSpPr txBox="1"/>
          <p:nvPr/>
        </p:nvSpPr>
        <p:spPr bwMode="auto">
          <a:xfrm>
            <a:off x="866775" y="1095375"/>
            <a:ext cx="7239000" cy="1006475"/>
          </a:xfrm>
          <a:prstGeom prst="rect">
            <a:avLst/>
          </a:prstGeom>
          <a:noFill/>
          <a:ln>
            <a:noFill/>
          </a:ln>
          <a:effectLst/>
          <a:extLst/>
        </p:spPr>
        <p:txBody>
          <a:bodyPr>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2000">
                <a:latin typeface="+mn-lt"/>
              </a:rPr>
              <a:t>A graph data structure consists of a finite set of ordered pairs, called edges or arcs, of certain entities called nodes or vertices. An edge (x, y) is said to point or go from x to y.</a:t>
            </a:r>
          </a:p>
        </p:txBody>
      </p:sp>
      <p:pic>
        <p:nvPicPr>
          <p:cNvPr id="26627" name="Picture 2" descr="http://dinbedstemedarbejder.dk/450px-Directed_graph,_cyclic_svg.png">
            <a:extLst>
              <a:ext uri="{FF2B5EF4-FFF2-40B4-BE49-F238E27FC236}">
                <a16:creationId xmlns:a16="http://schemas.microsoft.com/office/drawing/2014/main" id="{094F2A0F-85DC-D94E-8075-7EC0E9746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86000"/>
            <a:ext cx="31242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字方塊 10">
            <a:extLst>
              <a:ext uri="{FF2B5EF4-FFF2-40B4-BE49-F238E27FC236}">
                <a16:creationId xmlns:a16="http://schemas.microsoft.com/office/drawing/2014/main" id="{BE9CEDE4-90C2-354A-9D4E-9FFC2C61EE6C}"/>
              </a:ext>
            </a:extLst>
          </p:cNvPr>
          <p:cNvSpPr txBox="1"/>
          <p:nvPr/>
        </p:nvSpPr>
        <p:spPr bwMode="auto">
          <a:xfrm>
            <a:off x="1295400" y="4572000"/>
            <a:ext cx="7086600" cy="1384300"/>
          </a:xfrm>
          <a:prstGeom prst="rect">
            <a:avLst/>
          </a:prstGeom>
          <a:noFill/>
          <a:ln>
            <a:noFill/>
          </a:ln>
          <a:effectLst/>
          <a:extLst/>
        </p:spPr>
        <p:txBody>
          <a:bodyPr>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2800" dirty="0">
                <a:latin typeface="+mn-lt"/>
              </a:rPr>
              <a:t>There are thousands of graph </a:t>
            </a:r>
          </a:p>
          <a:p>
            <a:pPr eaLnBrk="1" hangingPunct="1">
              <a:defRPr/>
            </a:pPr>
            <a:r>
              <a:rPr kumimoji="0" lang="en-US" altLang="zh-TW" sz="2800" dirty="0">
                <a:latin typeface="+mn-lt"/>
              </a:rPr>
              <a:t>applications if not hundreds</a:t>
            </a:r>
          </a:p>
          <a:p>
            <a:pPr eaLnBrk="1" hangingPunct="1">
              <a:defRPr/>
            </a:pPr>
            <a:r>
              <a:rPr kumimoji="0" lang="en-US" altLang="zh-TW" sz="2800" dirty="0">
                <a:latin typeface="+mn-lt"/>
              </a:rPr>
              <a:t>in computer science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字方塊 3">
            <a:extLst>
              <a:ext uri="{FF2B5EF4-FFF2-40B4-BE49-F238E27FC236}">
                <a16:creationId xmlns:a16="http://schemas.microsoft.com/office/drawing/2014/main" id="{029EC415-F8ED-6246-AF6F-DFA026BAD869}"/>
              </a:ext>
            </a:extLst>
          </p:cNvPr>
          <p:cNvSpPr txBox="1">
            <a:spLocks noChangeArrowheads="1"/>
          </p:cNvSpPr>
          <p:nvPr/>
        </p:nvSpPr>
        <p:spPr bwMode="auto">
          <a:xfrm>
            <a:off x="304800" y="457200"/>
            <a:ext cx="85645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kumimoji="0" lang="en-US" altLang="zh-TW"/>
              <a:t>Traditional Graph Problems and Applications</a:t>
            </a:r>
          </a:p>
          <a:p>
            <a:pPr eaLnBrk="1" hangingPunct="1">
              <a:spcBef>
                <a:spcPct val="0"/>
              </a:spcBef>
            </a:pPr>
            <a:r>
              <a:rPr kumimoji="0" lang="en-US" altLang="zh-TW" sz="2800"/>
              <a:t> Traveling Salesman Problem</a:t>
            </a:r>
          </a:p>
          <a:p>
            <a:pPr eaLnBrk="1" hangingPunct="1">
              <a:spcBef>
                <a:spcPct val="0"/>
              </a:spcBef>
            </a:pPr>
            <a:r>
              <a:rPr kumimoji="0" lang="en-US" altLang="zh-TW" sz="2800"/>
              <a:t> Topological Sorting</a:t>
            </a:r>
          </a:p>
          <a:p>
            <a:pPr eaLnBrk="1" hangingPunct="1">
              <a:spcBef>
                <a:spcPct val="0"/>
              </a:spcBef>
            </a:pPr>
            <a:r>
              <a:rPr kumimoji="0" lang="en-US" altLang="zh-TW" sz="2800"/>
              <a:t> Shortest Path Problem</a:t>
            </a:r>
          </a:p>
          <a:p>
            <a:pPr eaLnBrk="1" hangingPunct="1">
              <a:spcBef>
                <a:spcPct val="0"/>
              </a:spcBef>
            </a:pPr>
            <a:r>
              <a:rPr kumimoji="0" lang="en-US" altLang="zh-TW" sz="2800"/>
              <a:t> Hamilton Cycle Problem</a:t>
            </a:r>
          </a:p>
          <a:p>
            <a:pPr eaLnBrk="1" hangingPunct="1">
              <a:spcBef>
                <a:spcPct val="0"/>
              </a:spcBef>
            </a:pPr>
            <a:r>
              <a:rPr kumimoji="0" lang="en-US" altLang="zh-TW" sz="2800"/>
              <a:t> ...</a:t>
            </a:r>
          </a:p>
        </p:txBody>
      </p:sp>
      <p:pic>
        <p:nvPicPr>
          <p:cNvPr id="27650" name="Picture 2" descr="http://blogs.msdn.com/blogfiles/chrsmith/WindowsLiveWriter/FTheParallelFXandFlyingacrosstheUS_78F6/image_2.png">
            <a:extLst>
              <a:ext uri="{FF2B5EF4-FFF2-40B4-BE49-F238E27FC236}">
                <a16:creationId xmlns:a16="http://schemas.microsoft.com/office/drawing/2014/main" id="{12CB1FFF-5E8F-2646-A4E8-81A869CA5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00200"/>
            <a:ext cx="3048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7688DC94-5169-A04E-AE8D-E39C3BDBE2D1}"/>
              </a:ext>
            </a:extLst>
          </p:cNvPr>
          <p:cNvSpPr txBox="1">
            <a:spLocks noChangeArrowheads="1"/>
          </p:cNvSpPr>
          <p:nvPr/>
        </p:nvSpPr>
        <p:spPr bwMode="auto">
          <a:xfrm>
            <a:off x="268288" y="3429000"/>
            <a:ext cx="78994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kumimoji="0" lang="en-US" altLang="zh-TW"/>
              <a:t>Today’s Graph Problems and Applications</a:t>
            </a:r>
          </a:p>
          <a:p>
            <a:pPr eaLnBrk="1" hangingPunct="1">
              <a:spcBef>
                <a:spcPct val="0"/>
              </a:spcBef>
            </a:pPr>
            <a:r>
              <a:rPr kumimoji="0" lang="en-US" altLang="zh-TW" sz="2800"/>
              <a:t> Web Graph for PageRank</a:t>
            </a:r>
          </a:p>
          <a:p>
            <a:pPr eaLnBrk="1" hangingPunct="1">
              <a:spcBef>
                <a:spcPct val="0"/>
              </a:spcBef>
            </a:pPr>
            <a:r>
              <a:rPr kumimoji="0" lang="en-US" altLang="zh-TW" sz="2800"/>
              <a:t> Social Graph for Marketing </a:t>
            </a:r>
          </a:p>
        </p:txBody>
      </p:sp>
      <p:pic>
        <p:nvPicPr>
          <p:cNvPr id="47108" name="Picture 4" descr="http://www.miller-mccune.com/wp-content/uploads/2010/03/mmw_PageRank-hi-res_article.jpg">
            <a:extLst>
              <a:ext uri="{FF2B5EF4-FFF2-40B4-BE49-F238E27FC236}">
                <a16:creationId xmlns:a16="http://schemas.microsoft.com/office/drawing/2014/main" id="{F69DCF15-B978-BE4A-8910-33E438D6E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0" y="45720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47108"/>
                                        </p:tgtEl>
                                        <p:attrNameLst>
                                          <p:attrName>style.visibility</p:attrName>
                                        </p:attrNameLst>
                                      </p:cBhvr>
                                      <p:to>
                                        <p:strVal val="visible"/>
                                      </p:to>
                                    </p:set>
                                    <p:animEffect transition="in" filter="fade">
                                      <p:cBhvr>
                                        <p:cTn id="18"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768698A-234F-CE4D-B478-1363941BAB05}"/>
              </a:ext>
            </a:extLst>
          </p:cNvPr>
          <p:cNvSpPr txBox="1"/>
          <p:nvPr/>
        </p:nvSpPr>
        <p:spPr bwMode="auto">
          <a:xfrm>
            <a:off x="152400" y="304800"/>
            <a:ext cx="7685088" cy="1200150"/>
          </a:xfrm>
          <a:prstGeom prst="rect">
            <a:avLst/>
          </a:prstGeom>
          <a:noFill/>
          <a:ln>
            <a:noFill/>
          </a:ln>
          <a:effectLst/>
          <a:extLst/>
        </p:spPr>
        <p:txBody>
          <a:bodyPr>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3600">
                <a:latin typeface="+mn-lt"/>
              </a:rPr>
              <a:t>What are the differences between</a:t>
            </a:r>
          </a:p>
          <a:p>
            <a:pPr eaLnBrk="1" hangingPunct="1">
              <a:defRPr/>
            </a:pPr>
            <a:r>
              <a:rPr kumimoji="0" lang="en-US" altLang="zh-TW" sz="3600">
                <a:latin typeface="+mn-lt"/>
              </a:rPr>
              <a:t>traditional and nowadays graph?</a:t>
            </a:r>
          </a:p>
        </p:txBody>
      </p:sp>
      <p:sp>
        <p:nvSpPr>
          <p:cNvPr id="5" name="文字方塊 4">
            <a:extLst>
              <a:ext uri="{FF2B5EF4-FFF2-40B4-BE49-F238E27FC236}">
                <a16:creationId xmlns:a16="http://schemas.microsoft.com/office/drawing/2014/main" id="{B485F337-938F-EE4A-AC35-DD81988E66DE}"/>
              </a:ext>
            </a:extLst>
          </p:cNvPr>
          <p:cNvSpPr txBox="1"/>
          <p:nvPr/>
        </p:nvSpPr>
        <p:spPr bwMode="auto">
          <a:xfrm>
            <a:off x="1447800" y="1828800"/>
            <a:ext cx="6619875" cy="579438"/>
          </a:xfrm>
          <a:prstGeom prst="rect">
            <a:avLst/>
          </a:prstGeom>
          <a:noFill/>
          <a:ln>
            <a:noFill/>
          </a:ln>
          <a:effectLst/>
          <a:extLst/>
        </p:spPr>
        <p:txBody>
          <a:bodyPr>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3200">
                <a:latin typeface="+mn-lt"/>
              </a:rPr>
              <a:t>Huge, Complex</a:t>
            </a:r>
          </a:p>
        </p:txBody>
      </p:sp>
      <p:pic>
        <p:nvPicPr>
          <p:cNvPr id="6" name="Picture 2" descr="http://www.expertsupdates.com/ArticleAttachments/seo/web-mining/Figure2.gif">
            <a:extLst>
              <a:ext uri="{FF2B5EF4-FFF2-40B4-BE49-F238E27FC236}">
                <a16:creationId xmlns:a16="http://schemas.microsoft.com/office/drawing/2014/main" id="{4E7F5C2F-52BA-E24C-839B-EA8DAA3FE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30463"/>
            <a:ext cx="266858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64D7E3A-B29B-1144-9E81-65AEA26A784C}"/>
              </a:ext>
            </a:extLst>
          </p:cNvPr>
          <p:cNvSpPr>
            <a:spLocks noChangeArrowheads="1"/>
          </p:cNvSpPr>
          <p:nvPr/>
        </p:nvSpPr>
        <p:spPr bwMode="auto">
          <a:xfrm>
            <a:off x="762000" y="4572000"/>
            <a:ext cx="7696200" cy="830263"/>
          </a:xfrm>
          <a:prstGeom prst="rect">
            <a:avLst/>
          </a:prstGeom>
          <a:noFill/>
          <a:ln>
            <a:noFill/>
          </a:ln>
          <a:extLst/>
        </p:spPr>
        <p:txBody>
          <a:bodyPr>
            <a:spAutoFit/>
          </a:bodyPr>
          <a:lstStyle/>
          <a:p>
            <a:pPr eaLnBrk="1" hangingPunct="1">
              <a:defRPr/>
            </a:pPr>
            <a:r>
              <a:rPr kumimoji="0" lang="en-US" altLang="zh-TW" sz="2400">
                <a:latin typeface="+mn-lt"/>
              </a:rPr>
              <a:t>There are 2 billions vertexes, 15 billions edges, and 7.3 millions pages are added every day in July, 2000.</a:t>
            </a:r>
          </a:p>
        </p:txBody>
      </p:sp>
      <p:pic>
        <p:nvPicPr>
          <p:cNvPr id="9" name="Picture 2" descr="hal1">
            <a:extLst>
              <a:ext uri="{FF2B5EF4-FFF2-40B4-BE49-F238E27FC236}">
                <a16:creationId xmlns:a16="http://schemas.microsoft.com/office/drawing/2014/main" id="{29412E34-DCE7-AB45-80D1-53915B06F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735138"/>
            <a:ext cx="380682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字方塊 9">
            <a:extLst>
              <a:ext uri="{FF2B5EF4-FFF2-40B4-BE49-F238E27FC236}">
                <a16:creationId xmlns:a16="http://schemas.microsoft.com/office/drawing/2014/main" id="{D3747913-F535-1948-9106-938219B9CD9B}"/>
              </a:ext>
            </a:extLst>
          </p:cNvPr>
          <p:cNvSpPr txBox="1"/>
          <p:nvPr/>
        </p:nvSpPr>
        <p:spPr bwMode="auto">
          <a:xfrm>
            <a:off x="838200" y="5791200"/>
            <a:ext cx="5491163" cy="457200"/>
          </a:xfrm>
          <a:prstGeom prst="rect">
            <a:avLst/>
          </a:prstGeom>
          <a:noFill/>
          <a:ln>
            <a:noFill/>
          </a:ln>
          <a:effectLst/>
          <a:extLst/>
        </p:spPr>
        <p:txBody>
          <a:bodyPr>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2400">
                <a:latin typeface="+mn-lt"/>
              </a:rPr>
              <a:t>Require about 360G storage space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5CF204B-C959-CB4C-A9F7-A1E3E0E35A4F}"/>
              </a:ext>
            </a:extLst>
          </p:cNvPr>
          <p:cNvSpPr>
            <a:spLocks noGrp="1" noChangeArrowheads="1"/>
          </p:cNvSpPr>
          <p:nvPr>
            <p:ph type="title"/>
          </p:nvPr>
        </p:nvSpPr>
        <p:spPr/>
        <p:txBody>
          <a:bodyPr/>
          <a:lstStyle/>
          <a:p>
            <a:pPr eaLnBrk="1" hangingPunct="1">
              <a:defRPr/>
            </a:pPr>
            <a:r>
              <a:rPr lang="en-US" altLang="zh-TW">
                <a:latin typeface="+mn-lt"/>
                <a:cs typeface="+mj-cs"/>
              </a:rPr>
              <a:t>Social Networks Analysis</a:t>
            </a:r>
          </a:p>
        </p:txBody>
      </p:sp>
      <p:sp>
        <p:nvSpPr>
          <p:cNvPr id="29698" name="Rectangle 3">
            <a:extLst>
              <a:ext uri="{FF2B5EF4-FFF2-40B4-BE49-F238E27FC236}">
                <a16:creationId xmlns:a16="http://schemas.microsoft.com/office/drawing/2014/main" id="{C57EB7BA-724F-714E-83AF-A3D9F0FD3960}"/>
              </a:ext>
            </a:extLst>
          </p:cNvPr>
          <p:cNvSpPr>
            <a:spLocks noGrp="1" noChangeArrowheads="1"/>
          </p:cNvSpPr>
          <p:nvPr>
            <p:ph type="body" idx="1"/>
          </p:nvPr>
        </p:nvSpPr>
        <p:spPr>
          <a:xfrm>
            <a:off x="457200" y="1295400"/>
            <a:ext cx="8229600" cy="5334000"/>
          </a:xfrm>
        </p:spPr>
        <p:txBody>
          <a:bodyPr/>
          <a:lstStyle/>
          <a:p>
            <a:pPr eaLnBrk="1" hangingPunct="1">
              <a:lnSpc>
                <a:spcPct val="80000"/>
              </a:lnSpc>
            </a:pPr>
            <a:r>
              <a:rPr lang="en-US" altLang="zh-TW" sz="2600"/>
              <a:t>Social network analysis views </a:t>
            </a:r>
            <a:r>
              <a:rPr lang="en-US" altLang="zh-TW" sz="2600">
                <a:solidFill>
                  <a:srgbClr val="FF3300"/>
                </a:solidFill>
              </a:rPr>
              <a:t>social relationships</a:t>
            </a:r>
            <a:r>
              <a:rPr lang="en-US" altLang="zh-TW" sz="2600"/>
              <a:t> in terms of </a:t>
            </a:r>
            <a:r>
              <a:rPr lang="en-US" altLang="zh-TW" sz="2600">
                <a:solidFill>
                  <a:srgbClr val="FF3300"/>
                </a:solidFill>
              </a:rPr>
              <a:t>network/graph theory</a:t>
            </a:r>
            <a:r>
              <a:rPr lang="en-US" altLang="zh-TW" sz="2600"/>
              <a:t> consisting of </a:t>
            </a:r>
            <a:r>
              <a:rPr lang="en-US" altLang="zh-TW" sz="2600" i="1"/>
              <a:t>nodes </a:t>
            </a:r>
            <a:r>
              <a:rPr lang="en-US" altLang="zh-TW" sz="2600"/>
              <a:t>and </a:t>
            </a:r>
            <a:r>
              <a:rPr lang="en-US" altLang="zh-TW" sz="2600" i="1"/>
              <a:t>ties</a:t>
            </a:r>
          </a:p>
          <a:p>
            <a:pPr eaLnBrk="1" hangingPunct="1">
              <a:lnSpc>
                <a:spcPct val="80000"/>
              </a:lnSpc>
            </a:pPr>
            <a:r>
              <a:rPr lang="en-US" altLang="zh-TW" sz="2600"/>
              <a:t>Nodes: the individual actors within the networks</a:t>
            </a:r>
          </a:p>
          <a:p>
            <a:pPr eaLnBrk="1" hangingPunct="1">
              <a:lnSpc>
                <a:spcPct val="80000"/>
              </a:lnSpc>
            </a:pPr>
            <a:r>
              <a:rPr lang="en-US" altLang="zh-TW" sz="2600"/>
              <a:t>Ties: the relationships between the actors.</a:t>
            </a:r>
          </a:p>
          <a:p>
            <a:pPr eaLnBrk="1" hangingPunct="1">
              <a:lnSpc>
                <a:spcPct val="80000"/>
              </a:lnSpc>
              <a:buFontTx/>
              <a:buNone/>
            </a:pPr>
            <a:r>
              <a:rPr lang="en-US" altLang="zh-TW" sz="2600"/>
              <a:t>     - friendship,</a:t>
            </a:r>
          </a:p>
          <a:p>
            <a:pPr eaLnBrk="1" hangingPunct="1">
              <a:lnSpc>
                <a:spcPct val="80000"/>
              </a:lnSpc>
              <a:buFontTx/>
              <a:buNone/>
            </a:pPr>
            <a:r>
              <a:rPr lang="en-US" altLang="zh-TW" sz="2600"/>
              <a:t>     – kinship,</a:t>
            </a:r>
          </a:p>
          <a:p>
            <a:pPr eaLnBrk="1" hangingPunct="1">
              <a:lnSpc>
                <a:spcPct val="80000"/>
              </a:lnSpc>
              <a:buFontTx/>
              <a:buNone/>
            </a:pPr>
            <a:r>
              <a:rPr lang="en-US" altLang="zh-TW" sz="2600"/>
              <a:t>     – common interest,</a:t>
            </a:r>
          </a:p>
          <a:p>
            <a:pPr eaLnBrk="1" hangingPunct="1">
              <a:lnSpc>
                <a:spcPct val="80000"/>
              </a:lnSpc>
              <a:buFontTx/>
              <a:buNone/>
            </a:pPr>
            <a:r>
              <a:rPr lang="en-US" altLang="zh-TW" sz="2600"/>
              <a:t>     – information exchange,</a:t>
            </a:r>
          </a:p>
          <a:p>
            <a:pPr eaLnBrk="1" hangingPunct="1">
              <a:lnSpc>
                <a:spcPct val="80000"/>
              </a:lnSpc>
              <a:buFontTx/>
              <a:buNone/>
            </a:pPr>
            <a:r>
              <a:rPr lang="en-US" altLang="zh-TW" sz="2600"/>
              <a:t>     – dislike,</a:t>
            </a:r>
          </a:p>
          <a:p>
            <a:pPr eaLnBrk="1" hangingPunct="1">
              <a:lnSpc>
                <a:spcPct val="80000"/>
              </a:lnSpc>
              <a:buFontTx/>
              <a:buNone/>
            </a:pPr>
            <a:r>
              <a:rPr lang="en-US" altLang="zh-TW" sz="2600"/>
              <a:t>     – sexual relationships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C098AC20-EC60-1844-A255-03185E74CC33}"/>
              </a:ext>
            </a:extLst>
          </p:cNvPr>
          <p:cNvSpPr>
            <a:spLocks noGrp="1" noChangeArrowheads="1"/>
          </p:cNvSpPr>
          <p:nvPr>
            <p:ph type="title"/>
          </p:nvPr>
        </p:nvSpPr>
        <p:spPr>
          <a:xfrm>
            <a:off x="228600" y="0"/>
            <a:ext cx="8229600" cy="1143000"/>
          </a:xfrm>
        </p:spPr>
        <p:txBody>
          <a:bodyPr/>
          <a:lstStyle/>
          <a:p>
            <a:pPr eaLnBrk="1" hangingPunct="1">
              <a:defRPr/>
            </a:pPr>
            <a:r>
              <a:rPr lang="en-US" altLang="zh-TW" dirty="0">
                <a:latin typeface="+mn-lt"/>
                <a:cs typeface="+mj-cs"/>
              </a:rPr>
              <a:t>Friendship Network</a:t>
            </a:r>
          </a:p>
        </p:txBody>
      </p:sp>
      <p:sp>
        <p:nvSpPr>
          <p:cNvPr id="30722" name="Rectangle 3">
            <a:extLst>
              <a:ext uri="{FF2B5EF4-FFF2-40B4-BE49-F238E27FC236}">
                <a16:creationId xmlns:a16="http://schemas.microsoft.com/office/drawing/2014/main" id="{4AF72E11-45BC-8A4A-969E-F406D9C54ACF}"/>
              </a:ext>
            </a:extLst>
          </p:cNvPr>
          <p:cNvSpPr>
            <a:spLocks noGrp="1" noChangeArrowheads="1"/>
          </p:cNvSpPr>
          <p:nvPr>
            <p:ph type="body" idx="1"/>
          </p:nvPr>
        </p:nvSpPr>
        <p:spPr>
          <a:xfrm>
            <a:off x="457200" y="914400"/>
            <a:ext cx="8229600" cy="4525963"/>
          </a:xfrm>
        </p:spPr>
        <p:txBody>
          <a:bodyPr/>
          <a:lstStyle/>
          <a:p>
            <a:pPr eaLnBrk="1" hangingPunct="1"/>
            <a:r>
              <a:rPr lang="en-US" altLang="zh-TW" sz="2400"/>
              <a:t>My personal friendship network by </a:t>
            </a:r>
            <a:r>
              <a:rPr lang="en-US" altLang="zh-TW" sz="2400" i="1"/>
              <a:t>touchgraph: </a:t>
            </a:r>
            <a:r>
              <a:rPr lang="en-US" altLang="zh-TW" sz="2400" i="1">
                <a:hlinkClick r:id="rId2"/>
              </a:rPr>
              <a:t>http://www.touchgraph.com/facebook#instructions</a:t>
            </a:r>
            <a:r>
              <a:rPr lang="en-US" altLang="zh-TW" sz="2400"/>
              <a:t>  </a:t>
            </a:r>
          </a:p>
        </p:txBody>
      </p:sp>
      <p:pic>
        <p:nvPicPr>
          <p:cNvPr id="30723" name="Picture 4">
            <a:extLst>
              <a:ext uri="{FF2B5EF4-FFF2-40B4-BE49-F238E27FC236}">
                <a16:creationId xmlns:a16="http://schemas.microsoft.com/office/drawing/2014/main" id="{EFE492DC-E4A8-8143-9ADF-270135E6D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713" t="15050" b="7001"/>
          <a:stretch>
            <a:fillRect/>
          </a:stretch>
        </p:blipFill>
        <p:spPr bwMode="auto">
          <a:xfrm>
            <a:off x="1219200" y="1981200"/>
            <a:ext cx="70866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descr="co-authorshipNetworks">
            <a:extLst>
              <a:ext uri="{FF2B5EF4-FFF2-40B4-BE49-F238E27FC236}">
                <a16:creationId xmlns:a16="http://schemas.microsoft.com/office/drawing/2014/main" id="{90705185-B423-B648-836B-0CBF43BE6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225"/>
            <a:ext cx="937260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55D7CF7-7E74-0D4B-BB0B-56ADF3AE7FB9}"/>
              </a:ext>
            </a:extLst>
          </p:cNvPr>
          <p:cNvSpPr>
            <a:spLocks noGrp="1" noChangeArrowheads="1"/>
          </p:cNvSpPr>
          <p:nvPr>
            <p:ph type="body" idx="1"/>
          </p:nvPr>
        </p:nvSpPr>
        <p:spPr>
          <a:xfrm>
            <a:off x="152400" y="1600200"/>
            <a:ext cx="3733800" cy="4525963"/>
          </a:xfrm>
        </p:spPr>
        <p:txBody>
          <a:bodyPr/>
          <a:lstStyle/>
          <a:p>
            <a:pPr eaLnBrk="1" hangingPunct="1">
              <a:lnSpc>
                <a:spcPct val="80000"/>
              </a:lnSpc>
            </a:pPr>
            <a:r>
              <a:rPr lang="en-US" altLang="zh-TW" sz="2800"/>
              <a:t>White dots represent individual blogs, </a:t>
            </a:r>
          </a:p>
          <a:p>
            <a:pPr eaLnBrk="1" hangingPunct="1">
              <a:lnSpc>
                <a:spcPct val="80000"/>
              </a:lnSpc>
            </a:pPr>
            <a:r>
              <a:rPr lang="en-US" altLang="zh-TW" sz="2800"/>
              <a:t>Sized according to number of links </a:t>
            </a:r>
          </a:p>
          <a:p>
            <a:pPr eaLnBrk="1" hangingPunct="1">
              <a:lnSpc>
                <a:spcPct val="80000"/>
              </a:lnSpc>
            </a:pPr>
            <a:r>
              <a:rPr lang="en-US" altLang="zh-TW" sz="2800"/>
              <a:t>Green links represent one-way links  </a:t>
            </a:r>
          </a:p>
          <a:p>
            <a:pPr eaLnBrk="1" hangingPunct="1">
              <a:lnSpc>
                <a:spcPct val="80000"/>
              </a:lnSpc>
            </a:pPr>
            <a:r>
              <a:rPr lang="en-US" altLang="zh-TW" sz="2800"/>
              <a:t>Blue links indicate reciprocal links </a:t>
            </a:r>
          </a:p>
        </p:txBody>
      </p:sp>
      <p:pic>
        <p:nvPicPr>
          <p:cNvPr id="32770" name="Picture 3" descr="blogosphere">
            <a:extLst>
              <a:ext uri="{FF2B5EF4-FFF2-40B4-BE49-F238E27FC236}">
                <a16:creationId xmlns:a16="http://schemas.microsoft.com/office/drawing/2014/main" id="{50EF75C0-6FC6-6245-A5E6-DE31D2758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52400"/>
            <a:ext cx="5106988"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4">
            <a:extLst>
              <a:ext uri="{FF2B5EF4-FFF2-40B4-BE49-F238E27FC236}">
                <a16:creationId xmlns:a16="http://schemas.microsoft.com/office/drawing/2014/main" id="{4D45F3DB-2167-9441-B508-1AB31A8EAA89}"/>
              </a:ext>
            </a:extLst>
          </p:cNvPr>
          <p:cNvSpPr>
            <a:spLocks noGrp="1" noChangeArrowheads="1"/>
          </p:cNvSpPr>
          <p:nvPr>
            <p:ph type="title"/>
          </p:nvPr>
        </p:nvSpPr>
        <p:spPr/>
        <p:txBody>
          <a:bodyPr/>
          <a:lstStyle/>
          <a:p>
            <a:pPr algn="l" eaLnBrk="1" hangingPunct="1">
              <a:defRPr/>
            </a:pPr>
            <a:r>
              <a:rPr lang="en-US" altLang="zh-TW" dirty="0" err="1">
                <a:latin typeface="+mn-lt"/>
                <a:cs typeface="+mj-cs"/>
              </a:rPr>
              <a:t>Blogsphere</a:t>
            </a:r>
            <a:endParaRPr lang="en-US" altLang="zh-TW" dirty="0">
              <a:latin typeface="+mn-lt"/>
              <a:cs typeface="+mj-cs"/>
            </a:endParaRPr>
          </a:p>
        </p:txBody>
      </p:sp>
      <p:sp>
        <p:nvSpPr>
          <p:cNvPr id="32772" name="Rectangle 5">
            <a:extLst>
              <a:ext uri="{FF2B5EF4-FFF2-40B4-BE49-F238E27FC236}">
                <a16:creationId xmlns:a16="http://schemas.microsoft.com/office/drawing/2014/main" id="{29448B3E-7E0E-894C-9962-CF3A7DF2C0F9}"/>
              </a:ext>
            </a:extLst>
          </p:cNvPr>
          <p:cNvSpPr>
            <a:spLocks noChangeArrowheads="1"/>
          </p:cNvSpPr>
          <p:nvPr/>
        </p:nvSpPr>
        <p:spPr bwMode="auto">
          <a:xfrm>
            <a:off x="457200" y="6583363"/>
            <a:ext cx="56118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lnSpc>
                <a:spcPct val="90000"/>
              </a:lnSpc>
            </a:pPr>
            <a:r>
              <a:rPr lang="en-US" altLang="zh-TW" sz="1200">
                <a:latin typeface="Comic Sans MS" panose="030F0902030302020204" pitchFamily="66" charset="0"/>
                <a:hlinkClick r:id="rId3"/>
              </a:rPr>
              <a:t>http://discovermagazine.com/2007/may/map-welcome-to-the-blogosphere</a:t>
            </a:r>
            <a:r>
              <a:rPr lang="en-US" altLang="zh-TW" sz="1200">
                <a:latin typeface="Comic Sans MS" panose="030F0902030302020204" pitchFamily="66"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8" descr="socialgraph">
            <a:extLst>
              <a:ext uri="{FF2B5EF4-FFF2-40B4-BE49-F238E27FC236}">
                <a16:creationId xmlns:a16="http://schemas.microsoft.com/office/drawing/2014/main" id="{0F16CCC2-34ED-4747-9A69-B40C2A391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65113"/>
            <a:ext cx="71628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Line 9">
            <a:extLst>
              <a:ext uri="{FF2B5EF4-FFF2-40B4-BE49-F238E27FC236}">
                <a16:creationId xmlns:a16="http://schemas.microsoft.com/office/drawing/2014/main" id="{7CBF5103-C9B5-AB4F-9D25-56CC72977296}"/>
              </a:ext>
            </a:extLst>
          </p:cNvPr>
          <p:cNvSpPr>
            <a:spLocks noChangeShapeType="1"/>
          </p:cNvSpPr>
          <p:nvPr/>
        </p:nvSpPr>
        <p:spPr bwMode="auto">
          <a:xfrm>
            <a:off x="2057400" y="6248400"/>
            <a:ext cx="51054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3795" name="Text Box 10">
            <a:extLst>
              <a:ext uri="{FF2B5EF4-FFF2-40B4-BE49-F238E27FC236}">
                <a16:creationId xmlns:a16="http://schemas.microsoft.com/office/drawing/2014/main" id="{51894E42-DB85-614C-9925-AC236259E8C0}"/>
              </a:ext>
            </a:extLst>
          </p:cNvPr>
          <p:cNvSpPr txBox="1">
            <a:spLocks noChangeArrowheads="1"/>
          </p:cNvSpPr>
          <p:nvPr/>
        </p:nvSpPr>
        <p:spPr bwMode="auto">
          <a:xfrm>
            <a:off x="1203325" y="5984875"/>
            <a:ext cx="846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Order</a:t>
            </a:r>
          </a:p>
        </p:txBody>
      </p:sp>
      <p:sp>
        <p:nvSpPr>
          <p:cNvPr id="33796" name="Text Box 11">
            <a:extLst>
              <a:ext uri="{FF2B5EF4-FFF2-40B4-BE49-F238E27FC236}">
                <a16:creationId xmlns:a16="http://schemas.microsoft.com/office/drawing/2014/main" id="{444EB573-8166-9E40-91BB-18BA4F258431}"/>
              </a:ext>
            </a:extLst>
          </p:cNvPr>
          <p:cNvSpPr txBox="1">
            <a:spLocks noChangeArrowheads="1"/>
          </p:cNvSpPr>
          <p:nvPr/>
        </p:nvSpPr>
        <p:spPr bwMode="auto">
          <a:xfrm>
            <a:off x="7315200" y="6019800"/>
            <a:ext cx="803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Chaos</a:t>
            </a:r>
          </a:p>
        </p:txBody>
      </p:sp>
      <p:sp>
        <p:nvSpPr>
          <p:cNvPr id="33797" name="Text Box 12">
            <a:extLst>
              <a:ext uri="{FF2B5EF4-FFF2-40B4-BE49-F238E27FC236}">
                <a16:creationId xmlns:a16="http://schemas.microsoft.com/office/drawing/2014/main" id="{B638FC9F-5A00-3D42-8D2B-C1BD59821011}"/>
              </a:ext>
            </a:extLst>
          </p:cNvPr>
          <p:cNvSpPr txBox="1">
            <a:spLocks noChangeArrowheads="1"/>
          </p:cNvSpPr>
          <p:nvPr/>
        </p:nvSpPr>
        <p:spPr bwMode="auto">
          <a:xfrm>
            <a:off x="4022725" y="5832475"/>
            <a:ext cx="104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complex</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0287D3A-F1D8-0246-8B1A-D7DBFE3AF87D}"/>
              </a:ext>
            </a:extLst>
          </p:cNvPr>
          <p:cNvSpPr>
            <a:spLocks noGrp="1" noChangeArrowheads="1"/>
          </p:cNvSpPr>
          <p:nvPr>
            <p:ph type="title"/>
          </p:nvPr>
        </p:nvSpPr>
        <p:spPr/>
        <p:txBody>
          <a:bodyPr/>
          <a:lstStyle/>
          <a:p>
            <a:pPr eaLnBrk="1" hangingPunct="1">
              <a:defRPr/>
            </a:pPr>
            <a:r>
              <a:rPr lang="en-US" altLang="zh-TW" dirty="0">
                <a:latin typeface="+mn-lt"/>
                <a:cs typeface="+mj-cs"/>
              </a:rPr>
              <a:t>The groundbreaking paper</a:t>
            </a:r>
          </a:p>
        </p:txBody>
      </p:sp>
      <p:sp>
        <p:nvSpPr>
          <p:cNvPr id="34818" name="Rectangle 3">
            <a:extLst>
              <a:ext uri="{FF2B5EF4-FFF2-40B4-BE49-F238E27FC236}">
                <a16:creationId xmlns:a16="http://schemas.microsoft.com/office/drawing/2014/main" id="{005935D1-C566-7C4E-8EB7-E5395814EC62}"/>
              </a:ext>
            </a:extLst>
          </p:cNvPr>
          <p:cNvSpPr>
            <a:spLocks noGrp="1" noChangeArrowheads="1"/>
          </p:cNvSpPr>
          <p:nvPr>
            <p:ph type="body" idx="1"/>
          </p:nvPr>
        </p:nvSpPr>
        <p:spPr/>
        <p:txBody>
          <a:bodyPr/>
          <a:lstStyle/>
          <a:p>
            <a:pPr eaLnBrk="1" hangingPunct="1"/>
            <a:r>
              <a:rPr lang="en-US" altLang="zh-TW"/>
              <a:t>The groundbreaking paper by Watt and Strogatz, </a:t>
            </a:r>
          </a:p>
          <a:p>
            <a:pPr lvl="1" eaLnBrk="1" hangingPunct="1"/>
            <a:r>
              <a:rPr lang="en-US" altLang="zh-TW"/>
              <a:t>Watt and Strogatz, Collective dynamics of small world networks, Nature 393, 440-442, 1998</a:t>
            </a:r>
          </a:p>
        </p:txBody>
      </p:sp>
      <p:pic>
        <p:nvPicPr>
          <p:cNvPr id="34819" name="Picture 5" descr="6個人的小世界">
            <a:extLst>
              <a:ext uri="{FF2B5EF4-FFF2-40B4-BE49-F238E27FC236}">
                <a16:creationId xmlns:a16="http://schemas.microsoft.com/office/drawing/2014/main" id="{2816BC19-C21D-A649-9FB2-21DBDEF20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962400"/>
            <a:ext cx="19034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7" descr="200405%20book-2">
            <a:extLst>
              <a:ext uri="{FF2B5EF4-FFF2-40B4-BE49-F238E27FC236}">
                <a16:creationId xmlns:a16="http://schemas.microsoft.com/office/drawing/2014/main" id="{1609028A-DE6B-504D-B4F6-195F5646C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343400"/>
            <a:ext cx="2038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9" descr="Six Degrees: The Science of a Connected Age">
            <a:extLst>
              <a:ext uri="{FF2B5EF4-FFF2-40B4-BE49-F238E27FC236}">
                <a16:creationId xmlns:a16="http://schemas.microsoft.com/office/drawing/2014/main" id="{BFCCD78E-3B42-2040-B5A6-1A3FB9B52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114800"/>
            <a:ext cx="16875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7" descr="social-networking">
            <a:extLst>
              <a:ext uri="{FF2B5EF4-FFF2-40B4-BE49-F238E27FC236}">
                <a16:creationId xmlns:a16="http://schemas.microsoft.com/office/drawing/2014/main" id="{0DC1DD83-CD19-0E4A-B6B8-3B734785D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480060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4">
            <a:extLst>
              <a:ext uri="{FF2B5EF4-FFF2-40B4-BE49-F238E27FC236}">
                <a16:creationId xmlns:a16="http://schemas.microsoft.com/office/drawing/2014/main" id="{4AB758EF-C46E-DF4C-A625-17510657C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3" y="452438"/>
            <a:ext cx="7927975" cy="595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5">
            <a:extLst>
              <a:ext uri="{FF2B5EF4-FFF2-40B4-BE49-F238E27FC236}">
                <a16:creationId xmlns:a16="http://schemas.microsoft.com/office/drawing/2014/main" id="{B238F32B-CAAC-234C-B0FB-AC188327B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612775"/>
            <a:ext cx="8185150" cy="563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64A12E5-57DC-A44E-AC1F-9CA926088C47}"/>
              </a:ext>
            </a:extLst>
          </p:cNvPr>
          <p:cNvSpPr>
            <a:spLocks noGrp="1" noChangeArrowheads="1"/>
          </p:cNvSpPr>
          <p:nvPr>
            <p:ph type="title"/>
          </p:nvPr>
        </p:nvSpPr>
        <p:spPr/>
        <p:txBody>
          <a:bodyPr/>
          <a:lstStyle/>
          <a:p>
            <a:pPr eaLnBrk="1" hangingPunct="1">
              <a:defRPr/>
            </a:pPr>
            <a:r>
              <a:rPr lang="en-US" altLang="zh-TW" dirty="0">
                <a:latin typeface="+mn-lt"/>
                <a:cs typeface="+mj-cs"/>
              </a:rPr>
              <a:t>Categories of Networks</a:t>
            </a:r>
          </a:p>
        </p:txBody>
      </p:sp>
      <p:sp>
        <p:nvSpPr>
          <p:cNvPr id="37890" name="Rectangle 3">
            <a:extLst>
              <a:ext uri="{FF2B5EF4-FFF2-40B4-BE49-F238E27FC236}">
                <a16:creationId xmlns:a16="http://schemas.microsoft.com/office/drawing/2014/main" id="{F52AC6A0-0FC0-6149-A084-A7A325975162}"/>
              </a:ext>
            </a:extLst>
          </p:cNvPr>
          <p:cNvSpPr>
            <a:spLocks noGrp="1" noChangeArrowheads="1"/>
          </p:cNvSpPr>
          <p:nvPr>
            <p:ph type="body" idx="1"/>
          </p:nvPr>
        </p:nvSpPr>
        <p:spPr/>
        <p:txBody>
          <a:bodyPr/>
          <a:lstStyle/>
          <a:p>
            <a:pPr eaLnBrk="1" hangingPunct="1"/>
            <a:r>
              <a:rPr lang="en-US" altLang="zh-TW"/>
              <a:t>M. E. J. Newman summarizes four categories of networks</a:t>
            </a:r>
          </a:p>
          <a:p>
            <a:pPr lvl="1" eaLnBrk="1" hangingPunct="1"/>
            <a:r>
              <a:rPr lang="en-US" altLang="zh-TW"/>
              <a:t>Information Network</a:t>
            </a:r>
          </a:p>
          <a:p>
            <a:pPr lvl="1" eaLnBrk="1" hangingPunct="1"/>
            <a:r>
              <a:rPr lang="en-US" altLang="zh-TW"/>
              <a:t>Social Network</a:t>
            </a:r>
          </a:p>
          <a:p>
            <a:pPr lvl="1" eaLnBrk="1" hangingPunct="1"/>
            <a:r>
              <a:rPr lang="en-US" altLang="zh-TW"/>
              <a:t>Technological Network</a:t>
            </a:r>
          </a:p>
          <a:p>
            <a:pPr lvl="1" eaLnBrk="1" hangingPunct="1"/>
            <a:r>
              <a:rPr lang="en-US" altLang="zh-TW"/>
              <a:t>Biological Network</a:t>
            </a:r>
          </a:p>
        </p:txBody>
      </p:sp>
      <p:sp>
        <p:nvSpPr>
          <p:cNvPr id="17412" name="Text Box 4">
            <a:extLst>
              <a:ext uri="{FF2B5EF4-FFF2-40B4-BE49-F238E27FC236}">
                <a16:creationId xmlns:a16="http://schemas.microsoft.com/office/drawing/2014/main" id="{4B9BEA22-3180-AB48-974D-1DA9A00C0CED}"/>
              </a:ext>
            </a:extLst>
          </p:cNvPr>
          <p:cNvSpPr txBox="1">
            <a:spLocks noChangeArrowheads="1"/>
          </p:cNvSpPr>
          <p:nvPr/>
        </p:nvSpPr>
        <p:spPr bwMode="auto">
          <a:xfrm>
            <a:off x="1050925" y="6061075"/>
            <a:ext cx="6853238" cy="677863"/>
          </a:xfrm>
          <a:prstGeom prst="rect">
            <a:avLst/>
          </a:prstGeom>
          <a:noFill/>
          <a:ln>
            <a:noFill/>
          </a:ln>
          <a:effectLst/>
          <a:extLst/>
        </p:spPr>
        <p:txBody>
          <a:bodyPr wrap="none">
            <a:spAutoFit/>
          </a:bodyPr>
          <a:lstStyle/>
          <a:p>
            <a:pPr eaLnBrk="1" hangingPunct="1">
              <a:defRPr/>
            </a:pPr>
            <a:r>
              <a:rPr lang="en-US" altLang="zh-TW" dirty="0">
                <a:latin typeface="+mn-lt"/>
              </a:rPr>
              <a:t>M. E. J. Newman, the structure and function of complex network, </a:t>
            </a:r>
          </a:p>
          <a:p>
            <a:pPr eaLnBrk="1" hangingPunct="1">
              <a:defRPr/>
            </a:pPr>
            <a:r>
              <a:rPr lang="en-US" altLang="zh-TW" dirty="0">
                <a:latin typeface="+mn-lt"/>
              </a:rPr>
              <a:t>SIAM review 2003, citation number: </a:t>
            </a:r>
            <a:r>
              <a:rPr lang="en-US" altLang="zh-TW" sz="2000" dirty="0">
                <a:latin typeface="+mn-lt"/>
              </a:rPr>
              <a:t>13705</a:t>
            </a:r>
          </a:p>
        </p:txBody>
      </p:sp>
      <p:pic>
        <p:nvPicPr>
          <p:cNvPr id="37892" name="圖片 1">
            <a:extLst>
              <a:ext uri="{FF2B5EF4-FFF2-40B4-BE49-F238E27FC236}">
                <a16:creationId xmlns:a16="http://schemas.microsoft.com/office/drawing/2014/main" id="{4B43A4C9-D7BC-9949-8816-A10EC0A22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4778375"/>
            <a:ext cx="59436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a:extLst>
              <a:ext uri="{FF2B5EF4-FFF2-40B4-BE49-F238E27FC236}">
                <a16:creationId xmlns:a16="http://schemas.microsoft.com/office/drawing/2014/main" id="{7EAB1D59-B58F-3146-BC3C-8E3A72D9891C}"/>
              </a:ext>
            </a:extLst>
          </p:cNvPr>
          <p:cNvSpPr>
            <a:spLocks noGrp="1" noChangeArrowheads="1"/>
          </p:cNvSpPr>
          <p:nvPr>
            <p:ph type="body" idx="1"/>
          </p:nvPr>
        </p:nvSpPr>
        <p:spPr/>
        <p:txBody>
          <a:bodyPr/>
          <a:lstStyle/>
          <a:p>
            <a:pPr eaLnBrk="1" hangingPunct="1"/>
            <a:endParaRPr lang="zh-TW" altLang="en-US"/>
          </a:p>
        </p:txBody>
      </p:sp>
      <p:pic>
        <p:nvPicPr>
          <p:cNvPr id="38914" name="Picture 4">
            <a:extLst>
              <a:ext uri="{FF2B5EF4-FFF2-40B4-BE49-F238E27FC236}">
                <a16:creationId xmlns:a16="http://schemas.microsoft.com/office/drawing/2014/main" id="{A5C1FBC0-C4F4-DE4D-B535-14A7E7B39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5">
            <a:extLst>
              <a:ext uri="{FF2B5EF4-FFF2-40B4-BE49-F238E27FC236}">
                <a16:creationId xmlns:a16="http://schemas.microsoft.com/office/drawing/2014/main" id="{4E194F72-A6A6-DE46-8CF5-A8044097EFAD}"/>
              </a:ext>
            </a:extLst>
          </p:cNvPr>
          <p:cNvSpPr>
            <a:spLocks noChangeArrowheads="1"/>
          </p:cNvSpPr>
          <p:nvPr/>
        </p:nvSpPr>
        <p:spPr bwMode="auto">
          <a:xfrm>
            <a:off x="533400" y="457200"/>
            <a:ext cx="381000" cy="48768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
        <p:nvSpPr>
          <p:cNvPr id="66566" name="Rectangle 6">
            <a:extLst>
              <a:ext uri="{FF2B5EF4-FFF2-40B4-BE49-F238E27FC236}">
                <a16:creationId xmlns:a16="http://schemas.microsoft.com/office/drawing/2014/main" id="{62D7A781-2209-3F45-8BE5-1874E2C4A349}"/>
              </a:ext>
            </a:extLst>
          </p:cNvPr>
          <p:cNvSpPr>
            <a:spLocks noChangeArrowheads="1"/>
          </p:cNvSpPr>
          <p:nvPr/>
        </p:nvSpPr>
        <p:spPr bwMode="auto">
          <a:xfrm>
            <a:off x="533400" y="533400"/>
            <a:ext cx="8001000" cy="2286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linds(horizontal)">
                                      <p:cBhvr>
                                        <p:cTn id="7" dur="500"/>
                                        <p:tgtEl>
                                          <p:spTgt spid="66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blinds(horizontal)">
                                      <p:cBhvr>
                                        <p:cTn id="12"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P spid="665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0CB1094-058A-FB49-BF2A-704EC487C7D3}"/>
              </a:ext>
            </a:extLst>
          </p:cNvPr>
          <p:cNvSpPr>
            <a:spLocks noGrp="1" noChangeArrowheads="1"/>
          </p:cNvSpPr>
          <p:nvPr>
            <p:ph type="title"/>
          </p:nvPr>
        </p:nvSpPr>
        <p:spPr/>
        <p:txBody>
          <a:bodyPr/>
          <a:lstStyle/>
          <a:p>
            <a:pPr eaLnBrk="1" hangingPunct="1">
              <a:defRPr/>
            </a:pPr>
            <a:r>
              <a:rPr lang="en-US" altLang="zh-TW" dirty="0">
                <a:latin typeface="+mn-lt"/>
                <a:cs typeface="+mj-cs"/>
              </a:rPr>
              <a:t>Information Network</a:t>
            </a:r>
          </a:p>
        </p:txBody>
      </p:sp>
      <p:sp>
        <p:nvSpPr>
          <p:cNvPr id="39938" name="Rectangle 3">
            <a:extLst>
              <a:ext uri="{FF2B5EF4-FFF2-40B4-BE49-F238E27FC236}">
                <a16:creationId xmlns:a16="http://schemas.microsoft.com/office/drawing/2014/main" id="{0ADBD1EE-85C2-DB47-BB37-1A0743DA7FF1}"/>
              </a:ext>
            </a:extLst>
          </p:cNvPr>
          <p:cNvSpPr>
            <a:spLocks noGrp="1" noChangeArrowheads="1"/>
          </p:cNvSpPr>
          <p:nvPr>
            <p:ph type="body" idx="1"/>
          </p:nvPr>
        </p:nvSpPr>
        <p:spPr/>
        <p:txBody>
          <a:bodyPr/>
          <a:lstStyle/>
          <a:p>
            <a:pPr eaLnBrk="1" hangingPunct="1"/>
            <a:r>
              <a:rPr lang="en-US" altLang="zh-TW" sz="2800"/>
              <a:t>Wikipedia Wordnet, Citation Network, World Wide Web</a:t>
            </a:r>
          </a:p>
        </p:txBody>
      </p:sp>
      <p:pic>
        <p:nvPicPr>
          <p:cNvPr id="39939" name="Picture 5" descr="CitationNetworkDiagram1">
            <a:extLst>
              <a:ext uri="{FF2B5EF4-FFF2-40B4-BE49-F238E27FC236}">
                <a16:creationId xmlns:a16="http://schemas.microsoft.com/office/drawing/2014/main" id="{F4F5F028-3147-3742-8505-032CDE0AF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42900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8">
            <a:extLst>
              <a:ext uri="{FF2B5EF4-FFF2-40B4-BE49-F238E27FC236}">
                <a16:creationId xmlns:a16="http://schemas.microsoft.com/office/drawing/2014/main" id="{4922DEFA-6BAE-1B4C-9D6B-DF38728AD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514600"/>
            <a:ext cx="3319463"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194BAA8-D089-9B4B-A091-9439C4E2D522}"/>
              </a:ext>
            </a:extLst>
          </p:cNvPr>
          <p:cNvSpPr>
            <a:spLocks noGrp="1" noChangeArrowheads="1"/>
          </p:cNvSpPr>
          <p:nvPr>
            <p:ph type="title"/>
          </p:nvPr>
        </p:nvSpPr>
        <p:spPr/>
        <p:txBody>
          <a:bodyPr/>
          <a:lstStyle/>
          <a:p>
            <a:pPr eaLnBrk="1" hangingPunct="1">
              <a:defRPr/>
            </a:pPr>
            <a:r>
              <a:rPr lang="en-US" altLang="zh-TW" dirty="0">
                <a:latin typeface="+mn-lt"/>
                <a:cs typeface="+mj-cs"/>
              </a:rPr>
              <a:t>Social Network</a:t>
            </a:r>
          </a:p>
        </p:txBody>
      </p:sp>
      <p:sp>
        <p:nvSpPr>
          <p:cNvPr id="40962" name="Rectangle 3">
            <a:extLst>
              <a:ext uri="{FF2B5EF4-FFF2-40B4-BE49-F238E27FC236}">
                <a16:creationId xmlns:a16="http://schemas.microsoft.com/office/drawing/2014/main" id="{3801FBB9-4A7B-D944-8B5C-CE29C8C11523}"/>
              </a:ext>
            </a:extLst>
          </p:cNvPr>
          <p:cNvSpPr>
            <a:spLocks noGrp="1" noChangeArrowheads="1"/>
          </p:cNvSpPr>
          <p:nvPr>
            <p:ph type="body" idx="1"/>
          </p:nvPr>
        </p:nvSpPr>
        <p:spPr>
          <a:xfrm>
            <a:off x="457200" y="1600200"/>
            <a:ext cx="8458200" cy="4525963"/>
          </a:xfrm>
        </p:spPr>
        <p:txBody>
          <a:bodyPr/>
          <a:lstStyle/>
          <a:p>
            <a:pPr eaLnBrk="1" hangingPunct="1"/>
            <a:r>
              <a:rPr lang="en-US" altLang="zh-TW"/>
              <a:t>Co-acting Network, Co-authorship Network</a:t>
            </a:r>
          </a:p>
        </p:txBody>
      </p:sp>
      <p:pic>
        <p:nvPicPr>
          <p:cNvPr id="40963" name="Picture 5" descr="bacon">
            <a:extLst>
              <a:ext uri="{FF2B5EF4-FFF2-40B4-BE49-F238E27FC236}">
                <a16:creationId xmlns:a16="http://schemas.microsoft.com/office/drawing/2014/main" id="{94DE8F2C-DE7B-1F43-821E-8F6C81686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449580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7" descr="fig1">
            <a:extLst>
              <a:ext uri="{FF2B5EF4-FFF2-40B4-BE49-F238E27FC236}">
                <a16:creationId xmlns:a16="http://schemas.microsoft.com/office/drawing/2014/main" id="{ECCB60C5-C780-9C49-9EB2-8BC1EDA91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67000"/>
            <a:ext cx="3810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a:extLst>
              <a:ext uri="{FF2B5EF4-FFF2-40B4-BE49-F238E27FC236}">
                <a16:creationId xmlns:a16="http://schemas.microsoft.com/office/drawing/2014/main" id="{ABE41017-0691-5B43-AE34-A12DC962C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743200"/>
            <a:ext cx="61722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blinds(horizontal)">
                                      <p:cBhvr>
                                        <p:cTn id="7"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8280905F-C34F-1540-BACE-045C2C4906FC}"/>
              </a:ext>
            </a:extLst>
          </p:cNvPr>
          <p:cNvSpPr>
            <a:spLocks noGrp="1" noChangeArrowheads="1"/>
          </p:cNvSpPr>
          <p:nvPr>
            <p:ph type="title"/>
          </p:nvPr>
        </p:nvSpPr>
        <p:spPr/>
        <p:txBody>
          <a:bodyPr/>
          <a:lstStyle/>
          <a:p>
            <a:pPr algn="l"/>
            <a:r>
              <a:rPr lang="en-US" altLang="zh-TW" sz="4000"/>
              <a:t>Erdős Number </a:t>
            </a:r>
            <a:br>
              <a:rPr lang="en-US" altLang="zh-TW" sz="4000"/>
            </a:br>
            <a:r>
              <a:rPr lang="en-US" altLang="zh-TW" sz="4000"/>
              <a:t>(Bacon game for Brainiacs </a:t>
            </a:r>
            <a:r>
              <a:rPr lang="en-US" altLang="zh-TW" sz="4000">
                <a:sym typeface="Wingdings" pitchFamily="2" charset="2"/>
              </a:rPr>
              <a:t> )</a:t>
            </a:r>
            <a:endParaRPr lang="en-US" altLang="zh-TW" sz="4000"/>
          </a:p>
        </p:txBody>
      </p:sp>
      <p:sp>
        <p:nvSpPr>
          <p:cNvPr id="41986" name="Rectangle 4">
            <a:extLst>
              <a:ext uri="{FF2B5EF4-FFF2-40B4-BE49-F238E27FC236}">
                <a16:creationId xmlns:a16="http://schemas.microsoft.com/office/drawing/2014/main" id="{F92E97EC-76A5-DB4F-9F5E-EF2D23B3E636}"/>
              </a:ext>
            </a:extLst>
          </p:cNvPr>
          <p:cNvSpPr>
            <a:spLocks noGrp="1" noChangeArrowheads="1"/>
          </p:cNvSpPr>
          <p:nvPr>
            <p:ph type="body" idx="1"/>
          </p:nvPr>
        </p:nvSpPr>
        <p:spPr>
          <a:xfrm>
            <a:off x="4495800" y="1600200"/>
            <a:ext cx="4267200" cy="4953000"/>
          </a:xfrm>
          <a:noFill/>
        </p:spPr>
        <p:txBody>
          <a:bodyPr/>
          <a:lstStyle/>
          <a:p>
            <a:pPr>
              <a:lnSpc>
                <a:spcPct val="80000"/>
              </a:lnSpc>
              <a:buFontTx/>
              <a:buNone/>
            </a:pPr>
            <a:r>
              <a:rPr lang="en-US" altLang="zh-TW" sz="2000"/>
              <a:t>Number of links required to connect scholars to Erdős, via co-authorship of papers</a:t>
            </a:r>
          </a:p>
          <a:p>
            <a:pPr>
              <a:lnSpc>
                <a:spcPct val="80000"/>
              </a:lnSpc>
              <a:buFontTx/>
              <a:buNone/>
            </a:pPr>
            <a:endParaRPr lang="en-US" altLang="zh-TW" sz="2000"/>
          </a:p>
          <a:p>
            <a:pPr>
              <a:lnSpc>
                <a:spcPct val="80000"/>
              </a:lnSpc>
              <a:buFontTx/>
              <a:buNone/>
            </a:pPr>
            <a:r>
              <a:rPr lang="en-US" altLang="zh-TW" sz="2000"/>
              <a:t>Erdős wrote 1500+ papers with 507 co-authors.  </a:t>
            </a:r>
          </a:p>
          <a:p>
            <a:pPr>
              <a:lnSpc>
                <a:spcPct val="80000"/>
              </a:lnSpc>
              <a:buFontTx/>
              <a:buNone/>
            </a:pPr>
            <a:endParaRPr lang="en-US" altLang="zh-TW" sz="2000"/>
          </a:p>
          <a:p>
            <a:pPr>
              <a:lnSpc>
                <a:spcPct val="80000"/>
              </a:lnSpc>
              <a:buFontTx/>
              <a:buNone/>
            </a:pPr>
            <a:r>
              <a:rPr lang="en-US" altLang="zh-TW" sz="2000"/>
              <a:t>Jerry Grossman’s (Oakland Univ.) website allows mathematicians to compute their Erdos numbers:</a:t>
            </a:r>
          </a:p>
          <a:p>
            <a:pPr>
              <a:lnSpc>
                <a:spcPct val="80000"/>
              </a:lnSpc>
              <a:buFontTx/>
              <a:buNone/>
            </a:pPr>
            <a:endParaRPr lang="en-US" altLang="zh-TW" sz="2000"/>
          </a:p>
          <a:p>
            <a:pPr>
              <a:lnSpc>
                <a:spcPct val="80000"/>
              </a:lnSpc>
              <a:buFontTx/>
              <a:buNone/>
            </a:pPr>
            <a:r>
              <a:rPr lang="en-US" altLang="zh-TW" sz="2000"/>
              <a:t>  	</a:t>
            </a:r>
            <a:r>
              <a:rPr lang="en-US" altLang="zh-TW" sz="2000">
                <a:hlinkClick r:id="rId3"/>
              </a:rPr>
              <a:t>http://www.oakland.edu/enp/</a:t>
            </a:r>
            <a:endParaRPr lang="en-US" altLang="zh-TW" sz="2000"/>
          </a:p>
          <a:p>
            <a:pPr>
              <a:lnSpc>
                <a:spcPct val="80000"/>
              </a:lnSpc>
              <a:buFontTx/>
              <a:buNone/>
            </a:pPr>
            <a:endParaRPr lang="en-US" altLang="zh-TW" sz="2000"/>
          </a:p>
          <a:p>
            <a:pPr>
              <a:lnSpc>
                <a:spcPct val="80000"/>
              </a:lnSpc>
              <a:buFontTx/>
              <a:buNone/>
            </a:pPr>
            <a:r>
              <a:rPr lang="en-US" altLang="zh-TW" sz="2000"/>
              <a:t>Connecting path lengths, among mathematicians only:</a:t>
            </a:r>
          </a:p>
          <a:p>
            <a:pPr lvl="1">
              <a:lnSpc>
                <a:spcPct val="80000"/>
              </a:lnSpc>
            </a:pPr>
            <a:r>
              <a:rPr lang="en-US" altLang="zh-TW" sz="1800"/>
              <a:t>average is </a:t>
            </a:r>
            <a:r>
              <a:rPr lang="en-US" altLang="zh-TW" sz="1800" i="1"/>
              <a:t>4.65</a:t>
            </a:r>
          </a:p>
          <a:p>
            <a:pPr lvl="1">
              <a:lnSpc>
                <a:spcPct val="80000"/>
              </a:lnSpc>
            </a:pPr>
            <a:r>
              <a:rPr lang="en-US" altLang="zh-TW" sz="1800"/>
              <a:t>maximum is </a:t>
            </a:r>
            <a:r>
              <a:rPr lang="en-US" altLang="zh-TW" sz="1800" i="1"/>
              <a:t>13</a:t>
            </a:r>
          </a:p>
        </p:txBody>
      </p:sp>
      <p:pic>
        <p:nvPicPr>
          <p:cNvPr id="41987" name="Picture 5">
            <a:extLst>
              <a:ext uri="{FF2B5EF4-FFF2-40B4-BE49-F238E27FC236}">
                <a16:creationId xmlns:a16="http://schemas.microsoft.com/office/drawing/2014/main" id="{020C8314-5473-3242-A814-F30DC4236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3" y="1981200"/>
            <a:ext cx="2814637" cy="3352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988" name="Rectangle 6">
            <a:extLst>
              <a:ext uri="{FF2B5EF4-FFF2-40B4-BE49-F238E27FC236}">
                <a16:creationId xmlns:a16="http://schemas.microsoft.com/office/drawing/2014/main" id="{C56C0345-B539-B548-89A3-CA440A2563E3}"/>
              </a:ext>
            </a:extLst>
          </p:cNvPr>
          <p:cNvSpPr>
            <a:spLocks noChangeArrowheads="1"/>
          </p:cNvSpPr>
          <p:nvPr/>
        </p:nvSpPr>
        <p:spPr bwMode="auto">
          <a:xfrm>
            <a:off x="930275" y="5343525"/>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TW" sz="1800">
                <a:latin typeface="Comic Sans MS" panose="030F0902030302020204" pitchFamily="66" charset="0"/>
              </a:rPr>
              <a:t>Paul Erdős (1913-1996) </a:t>
            </a:r>
          </a:p>
        </p:txBody>
      </p:sp>
      <p:sp>
        <p:nvSpPr>
          <p:cNvPr id="41989" name="Text Box 7">
            <a:extLst>
              <a:ext uri="{FF2B5EF4-FFF2-40B4-BE49-F238E27FC236}">
                <a16:creationId xmlns:a16="http://schemas.microsoft.com/office/drawing/2014/main" id="{CE3581D8-3857-B84B-B065-3DBE7D3E9BAE}"/>
              </a:ext>
            </a:extLst>
          </p:cNvPr>
          <p:cNvSpPr txBox="1">
            <a:spLocks noChangeArrowheads="1"/>
          </p:cNvSpPr>
          <p:nvPr/>
        </p:nvSpPr>
        <p:spPr bwMode="auto">
          <a:xfrm>
            <a:off x="287338" y="6299200"/>
            <a:ext cx="3270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Unlike Bacon, Erdos has </a:t>
            </a:r>
          </a:p>
          <a:p>
            <a:pPr eaLnBrk="1" hangingPunct="1">
              <a:spcBef>
                <a:spcPct val="0"/>
              </a:spcBef>
              <a:buFontTx/>
              <a:buNone/>
            </a:pPr>
            <a:r>
              <a:rPr lang="en-US" altLang="zh-TW" sz="1800">
                <a:latin typeface="Comic Sans MS" panose="030F0902030302020204" pitchFamily="66" charset="0"/>
              </a:rPr>
              <a:t>better centrality in his network </a:t>
            </a:r>
          </a:p>
        </p:txBody>
      </p:sp>
      <p:sp>
        <p:nvSpPr>
          <p:cNvPr id="41990" name="Line 8">
            <a:extLst>
              <a:ext uri="{FF2B5EF4-FFF2-40B4-BE49-F238E27FC236}">
                <a16:creationId xmlns:a16="http://schemas.microsoft.com/office/drawing/2014/main" id="{16F9209D-432F-8543-831F-8A6D7FEFB5C1}"/>
              </a:ext>
            </a:extLst>
          </p:cNvPr>
          <p:cNvSpPr>
            <a:spLocks noChangeShapeType="1"/>
          </p:cNvSpPr>
          <p:nvPr/>
        </p:nvSpPr>
        <p:spPr bwMode="auto">
          <a:xfrm flipV="1">
            <a:off x="2508250" y="3124200"/>
            <a:ext cx="2139950" cy="3132138"/>
          </a:xfrm>
          <a:prstGeom prst="line">
            <a:avLst/>
          </a:prstGeom>
          <a:noFill/>
          <a:ln w="28575">
            <a:solidFill>
              <a:srgbClr val="CC3399"/>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4">
            <a:extLst>
              <a:ext uri="{FF2B5EF4-FFF2-40B4-BE49-F238E27FC236}">
                <a16:creationId xmlns:a16="http://schemas.microsoft.com/office/drawing/2014/main" id="{B3543AF3-54BC-3448-9DA4-2EE2BB52C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047875"/>
            <a:ext cx="89249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4502" name="Picture 6">
            <a:extLst>
              <a:ext uri="{FF2B5EF4-FFF2-40B4-BE49-F238E27FC236}">
                <a16:creationId xmlns:a16="http://schemas.microsoft.com/office/drawing/2014/main" id="{3BAD1D84-FF31-3F46-B53B-323DA41EA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1436688"/>
            <a:ext cx="89249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4502"/>
                                        </p:tgtEl>
                                        <p:attrNameLst>
                                          <p:attrName>style.visibility</p:attrName>
                                        </p:attrNameLst>
                                      </p:cBhvr>
                                      <p:to>
                                        <p:strVal val="visible"/>
                                      </p:to>
                                    </p:set>
                                    <p:animEffect transition="in" filter="blinds(horizontal)">
                                      <p:cBhvr>
                                        <p:cTn id="7" dur="500"/>
                                        <p:tgtEl>
                                          <p:spTgt spid="2345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4502"/>
                                        </p:tgtEl>
                                        <p:attrNameLst>
                                          <p:attrName>style.visibility</p:attrName>
                                        </p:attrNameLst>
                                      </p:cBhvr>
                                      <p:to>
                                        <p:strVal val="visible"/>
                                      </p:to>
                                    </p:set>
                                    <p:animEffect transition="in" filter="blinds(horizontal)">
                                      <p:cBhvr>
                                        <p:cTn id="12" dur="500"/>
                                        <p:tgtEl>
                                          <p:spTgt spid="23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811B62D-54B0-1A49-A30D-FA91F9468DEE}"/>
              </a:ext>
            </a:extLst>
          </p:cNvPr>
          <p:cNvSpPr>
            <a:spLocks noGrp="1" noChangeArrowheads="1"/>
          </p:cNvSpPr>
          <p:nvPr>
            <p:ph type="title"/>
          </p:nvPr>
        </p:nvSpPr>
        <p:spPr/>
        <p:txBody>
          <a:bodyPr/>
          <a:lstStyle/>
          <a:p>
            <a:pPr eaLnBrk="1" hangingPunct="1">
              <a:defRPr/>
            </a:pPr>
            <a:r>
              <a:rPr lang="en-US" altLang="zh-TW" dirty="0">
                <a:latin typeface="+mn-lt"/>
                <a:cs typeface="+mj-cs"/>
              </a:rPr>
              <a:t>Technological Network</a:t>
            </a:r>
          </a:p>
        </p:txBody>
      </p:sp>
      <p:sp>
        <p:nvSpPr>
          <p:cNvPr id="45058" name="Rectangle 3">
            <a:extLst>
              <a:ext uri="{FF2B5EF4-FFF2-40B4-BE49-F238E27FC236}">
                <a16:creationId xmlns:a16="http://schemas.microsoft.com/office/drawing/2014/main" id="{5757D624-9838-9846-BA6A-A9FFC44115F5}"/>
              </a:ext>
            </a:extLst>
          </p:cNvPr>
          <p:cNvSpPr>
            <a:spLocks noGrp="1" noChangeArrowheads="1"/>
          </p:cNvSpPr>
          <p:nvPr>
            <p:ph type="body" idx="1"/>
          </p:nvPr>
        </p:nvSpPr>
        <p:spPr/>
        <p:txBody>
          <a:bodyPr/>
          <a:lstStyle/>
          <a:p>
            <a:pPr eaLnBrk="1" hangingPunct="1"/>
            <a:r>
              <a:rPr lang="en-US" altLang="zh-TW"/>
              <a:t>Power Grid, Internet Router, Air Flight  </a:t>
            </a:r>
          </a:p>
        </p:txBody>
      </p:sp>
      <p:pic>
        <p:nvPicPr>
          <p:cNvPr id="45059" name="Picture 5" descr="grid">
            <a:extLst>
              <a:ext uri="{FF2B5EF4-FFF2-40B4-BE49-F238E27FC236}">
                <a16:creationId xmlns:a16="http://schemas.microsoft.com/office/drawing/2014/main" id="{93877445-1E1E-2C48-8441-A600AD151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14600"/>
            <a:ext cx="35814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a:extLst>
              <a:ext uri="{FF2B5EF4-FFF2-40B4-BE49-F238E27FC236}">
                <a16:creationId xmlns:a16="http://schemas.microsoft.com/office/drawing/2014/main" id="{575CEAF1-473E-4246-B315-080DCB80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362200"/>
            <a:ext cx="41148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3">
            <a:extLst>
              <a:ext uri="{FF2B5EF4-FFF2-40B4-BE49-F238E27FC236}">
                <a16:creationId xmlns:a16="http://schemas.microsoft.com/office/drawing/2014/main" id="{1233E90A-E4FE-1E45-A031-0FD072B55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438400"/>
            <a:ext cx="502920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14"/>
                                        </p:tgtEl>
                                        <p:attrNameLst>
                                          <p:attrName>style.visibility</p:attrName>
                                        </p:attrNameLst>
                                      </p:cBhvr>
                                      <p:to>
                                        <p:strVal val="visible"/>
                                      </p:to>
                                    </p:set>
                                    <p:animEffect transition="in" filter="blinds(horizontal)">
                                      <p:cBhvr>
                                        <p:cTn id="7"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6D0F8688-A6F4-524F-BBAC-ECF174BFB3BC}"/>
              </a:ext>
            </a:extLst>
          </p:cNvPr>
          <p:cNvSpPr>
            <a:spLocks noGrp="1" noChangeArrowheads="1"/>
          </p:cNvSpPr>
          <p:nvPr>
            <p:ph type="title"/>
          </p:nvPr>
        </p:nvSpPr>
        <p:spPr/>
        <p:txBody>
          <a:bodyPr/>
          <a:lstStyle/>
          <a:p>
            <a:pPr eaLnBrk="1" hangingPunct="1"/>
            <a:r>
              <a:rPr lang="en-US" altLang="zh-TW"/>
              <a:t>Biological Network</a:t>
            </a:r>
          </a:p>
        </p:txBody>
      </p:sp>
      <p:pic>
        <p:nvPicPr>
          <p:cNvPr id="46082" name="Picture 5" descr="foodweb">
            <a:extLst>
              <a:ext uri="{FF2B5EF4-FFF2-40B4-BE49-F238E27FC236}">
                <a16:creationId xmlns:a16="http://schemas.microsoft.com/office/drawing/2014/main" id="{684E6230-533D-F343-B6F3-9D20E03A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038600"/>
            <a:ext cx="30480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7" descr="food-web-forest">
            <a:extLst>
              <a:ext uri="{FF2B5EF4-FFF2-40B4-BE49-F238E27FC236}">
                <a16:creationId xmlns:a16="http://schemas.microsoft.com/office/drawing/2014/main" id="{349FE098-9BE2-624C-8A66-8CB5B2C25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2971800"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5">
            <a:extLst>
              <a:ext uri="{FF2B5EF4-FFF2-40B4-BE49-F238E27FC236}">
                <a16:creationId xmlns:a16="http://schemas.microsoft.com/office/drawing/2014/main" id="{98D058D3-2191-6E4A-A0D6-24E0FB0C8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238"/>
          <a:stretch>
            <a:fillRect/>
          </a:stretch>
        </p:blipFill>
        <p:spPr bwMode="auto">
          <a:xfrm>
            <a:off x="5029200" y="1752600"/>
            <a:ext cx="3327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內容版面配置區 3">
            <a:extLst>
              <a:ext uri="{FF2B5EF4-FFF2-40B4-BE49-F238E27FC236}">
                <a16:creationId xmlns:a16="http://schemas.microsoft.com/office/drawing/2014/main" id="{F44C44C8-3D51-CE43-AD95-EDB66E0313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609600"/>
            <a:ext cx="7818438" cy="5287963"/>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3">
            <a:extLst>
              <a:ext uri="{FF2B5EF4-FFF2-40B4-BE49-F238E27FC236}">
                <a16:creationId xmlns:a16="http://schemas.microsoft.com/office/drawing/2014/main" id="{2B9A0B08-0289-1A47-ACE3-D873C860EBB5}"/>
              </a:ext>
            </a:extLst>
          </p:cNvPr>
          <p:cNvSpPr>
            <a:spLocks noGrp="1" noChangeArrowheads="1"/>
          </p:cNvSpPr>
          <p:nvPr>
            <p:ph type="body" idx="1"/>
          </p:nvPr>
        </p:nvSpPr>
        <p:spPr/>
        <p:txBody>
          <a:bodyPr/>
          <a:lstStyle/>
          <a:p>
            <a:pPr eaLnBrk="1" hangingPunct="1"/>
            <a:endParaRPr lang="zh-TW" altLang="en-US"/>
          </a:p>
        </p:txBody>
      </p:sp>
      <p:pic>
        <p:nvPicPr>
          <p:cNvPr id="47106" name="Picture 4">
            <a:extLst>
              <a:ext uri="{FF2B5EF4-FFF2-40B4-BE49-F238E27FC236}">
                <a16:creationId xmlns:a16="http://schemas.microsoft.com/office/drawing/2014/main" id="{572083F7-CBD7-314C-9978-A58221A1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5">
            <a:extLst>
              <a:ext uri="{FF2B5EF4-FFF2-40B4-BE49-F238E27FC236}">
                <a16:creationId xmlns:a16="http://schemas.microsoft.com/office/drawing/2014/main" id="{DE627820-5584-8747-8AF0-CAB2E6DC9B87}"/>
              </a:ext>
            </a:extLst>
          </p:cNvPr>
          <p:cNvSpPr>
            <a:spLocks noChangeArrowheads="1"/>
          </p:cNvSpPr>
          <p:nvPr/>
        </p:nvSpPr>
        <p:spPr bwMode="auto">
          <a:xfrm>
            <a:off x="533400" y="457200"/>
            <a:ext cx="381000" cy="48768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
        <p:nvSpPr>
          <p:cNvPr id="66566" name="Rectangle 6">
            <a:extLst>
              <a:ext uri="{FF2B5EF4-FFF2-40B4-BE49-F238E27FC236}">
                <a16:creationId xmlns:a16="http://schemas.microsoft.com/office/drawing/2014/main" id="{40E9821B-1F34-9F44-A2D8-378FBAA9DAF0}"/>
              </a:ext>
            </a:extLst>
          </p:cNvPr>
          <p:cNvSpPr>
            <a:spLocks noChangeArrowheads="1"/>
          </p:cNvSpPr>
          <p:nvPr/>
        </p:nvSpPr>
        <p:spPr bwMode="auto">
          <a:xfrm>
            <a:off x="533400" y="533400"/>
            <a:ext cx="8001000" cy="2286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linds(horizontal)">
                                      <p:cBhvr>
                                        <p:cTn id="7" dur="500"/>
                                        <p:tgtEl>
                                          <p:spTgt spid="66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blinds(horizontal)">
                                      <p:cBhvr>
                                        <p:cTn id="12"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P spid="6656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93E1AB5-0FFE-964D-8F5C-6519764D266F}"/>
              </a:ext>
            </a:extLst>
          </p:cNvPr>
          <p:cNvSpPr>
            <a:spLocks noGrp="1" noChangeArrowheads="1"/>
          </p:cNvSpPr>
          <p:nvPr>
            <p:ph type="title"/>
          </p:nvPr>
        </p:nvSpPr>
        <p:spPr/>
        <p:txBody>
          <a:bodyPr/>
          <a:lstStyle/>
          <a:p>
            <a:pPr eaLnBrk="1" hangingPunct="1">
              <a:defRPr/>
            </a:pPr>
            <a:r>
              <a:rPr lang="en-US" altLang="zh-TW">
                <a:latin typeface="+mn-lt"/>
                <a:cs typeface="+mj-cs"/>
              </a:rPr>
              <a:t>Network Properties</a:t>
            </a:r>
          </a:p>
        </p:txBody>
      </p:sp>
      <p:sp>
        <p:nvSpPr>
          <p:cNvPr id="48130" name="Rectangle 3">
            <a:extLst>
              <a:ext uri="{FF2B5EF4-FFF2-40B4-BE49-F238E27FC236}">
                <a16:creationId xmlns:a16="http://schemas.microsoft.com/office/drawing/2014/main" id="{EBC69C74-584C-864F-9B6D-E2478F46383B}"/>
              </a:ext>
            </a:extLst>
          </p:cNvPr>
          <p:cNvSpPr>
            <a:spLocks noGrp="1" noChangeArrowheads="1"/>
          </p:cNvSpPr>
          <p:nvPr>
            <p:ph type="body" idx="1"/>
          </p:nvPr>
        </p:nvSpPr>
        <p:spPr/>
        <p:txBody>
          <a:bodyPr/>
          <a:lstStyle/>
          <a:p>
            <a:pPr eaLnBrk="1" hangingPunct="1"/>
            <a:r>
              <a:rPr lang="en-US" altLang="zh-TW">
                <a:solidFill>
                  <a:srgbClr val="FF3300"/>
                </a:solidFill>
              </a:rPr>
              <a:t>Average Distance between Pairs </a:t>
            </a:r>
          </a:p>
          <a:p>
            <a:pPr eaLnBrk="1" hangingPunct="1"/>
            <a:r>
              <a:rPr lang="en-US" altLang="zh-TW"/>
              <a:t>Transitivity</a:t>
            </a:r>
          </a:p>
          <a:p>
            <a:pPr eaLnBrk="1" hangingPunct="1"/>
            <a:r>
              <a:rPr lang="en-US" altLang="zh-TW"/>
              <a:t>Degree Distribution</a:t>
            </a:r>
          </a:p>
          <a:p>
            <a:pPr eaLnBrk="1" hangingPunct="1"/>
            <a:r>
              <a:rPr lang="en-US" altLang="zh-TW"/>
              <a:t>Network Resilience</a:t>
            </a:r>
          </a:p>
          <a:p>
            <a:pPr eaLnBrk="1" hangingPunct="1"/>
            <a:r>
              <a:rPr lang="en-US" altLang="zh-TW"/>
              <a:t>Clustering Structure</a:t>
            </a:r>
          </a:p>
          <a:p>
            <a:pPr lvl="1" eaLnBrk="1" hangingPunct="1"/>
            <a:r>
              <a:rPr lang="en-US" altLang="zh-TW"/>
              <a:t>Mixing Patterns</a:t>
            </a:r>
          </a:p>
          <a:p>
            <a:pPr lvl="1" eaLnBrk="1" hangingPunct="1"/>
            <a:r>
              <a:rPr lang="en-US" altLang="zh-TW"/>
              <a:t>Degree Correlations</a:t>
            </a:r>
          </a:p>
          <a:p>
            <a:pPr eaLnBrk="1" hangingPunct="1"/>
            <a:endParaRPr lang="en-US" altLang="zh-TW"/>
          </a:p>
          <a:p>
            <a:pPr eaLnBrk="1" hangingPunct="1"/>
            <a:endParaRPr lang="en-US" altLang="zh-TW"/>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0794C08-D198-8E4D-974E-38223D975112}"/>
              </a:ext>
            </a:extLst>
          </p:cNvPr>
          <p:cNvSpPr>
            <a:spLocks noGrp="1" noChangeArrowheads="1"/>
          </p:cNvSpPr>
          <p:nvPr>
            <p:ph type="title"/>
          </p:nvPr>
        </p:nvSpPr>
        <p:spPr/>
        <p:txBody>
          <a:bodyPr/>
          <a:lstStyle/>
          <a:p>
            <a:pPr eaLnBrk="1" hangingPunct="1">
              <a:defRPr/>
            </a:pPr>
            <a:r>
              <a:rPr lang="en-US" altLang="zh-TW" sz="4000">
                <a:latin typeface="+mn-lt"/>
                <a:cs typeface="+mj-cs"/>
              </a:rPr>
              <a:t>Basic Network Measures</a:t>
            </a:r>
          </a:p>
        </p:txBody>
      </p:sp>
      <p:pic>
        <p:nvPicPr>
          <p:cNvPr id="49154" name="Picture 3" descr="ANd9GcSW3xK1yxN0vtPxDh90sJNK_EGQd-KpLB7LlXK3mfRdRWAQprX05Sl-GMmG">
            <a:extLst>
              <a:ext uri="{FF2B5EF4-FFF2-40B4-BE49-F238E27FC236}">
                <a16:creationId xmlns:a16="http://schemas.microsoft.com/office/drawing/2014/main" id="{2C48B622-AC89-BF4C-BE1C-255E71CE1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14800"/>
            <a:ext cx="34290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4">
            <a:extLst>
              <a:ext uri="{FF2B5EF4-FFF2-40B4-BE49-F238E27FC236}">
                <a16:creationId xmlns:a16="http://schemas.microsoft.com/office/drawing/2014/main" id="{DE88A458-81F1-3147-B393-CE946216F30E}"/>
              </a:ext>
            </a:extLst>
          </p:cNvPr>
          <p:cNvSpPr>
            <a:spLocks noGrp="1" noChangeArrowheads="1"/>
          </p:cNvSpPr>
          <p:nvPr>
            <p:ph type="body" idx="1"/>
          </p:nvPr>
        </p:nvSpPr>
        <p:spPr>
          <a:xfrm>
            <a:off x="381000" y="1524000"/>
            <a:ext cx="8763000" cy="4602163"/>
          </a:xfrm>
        </p:spPr>
        <p:txBody>
          <a:bodyPr/>
          <a:lstStyle/>
          <a:p>
            <a:pPr eaLnBrk="1" hangingPunct="1"/>
            <a:r>
              <a:rPr lang="en-US" altLang="zh-TW" sz="2800" i="1"/>
              <a:t>d</a:t>
            </a:r>
            <a:r>
              <a:rPr lang="en-US" altLang="zh-TW" sz="2800" i="1" baseline="-25000"/>
              <a:t>ij</a:t>
            </a:r>
            <a:r>
              <a:rPr lang="en-US" altLang="zh-TW" sz="2800" baseline="-25000"/>
              <a:t> </a:t>
            </a:r>
            <a:r>
              <a:rPr lang="en-US" altLang="zh-TW" sz="2800"/>
              <a:t>= shortest path between node i and node j</a:t>
            </a:r>
          </a:p>
          <a:p>
            <a:pPr eaLnBrk="1" hangingPunct="1"/>
            <a:r>
              <a:rPr lang="en-US" altLang="zh-TW" sz="2800"/>
              <a:t>Diameter = Max </a:t>
            </a:r>
            <a:r>
              <a:rPr lang="en-US" altLang="zh-TW" sz="2800" i="1"/>
              <a:t>d</a:t>
            </a:r>
            <a:r>
              <a:rPr lang="en-US" altLang="zh-TW" sz="2800" i="1" baseline="-25000"/>
              <a:t>ij</a:t>
            </a:r>
          </a:p>
          <a:p>
            <a:pPr eaLnBrk="1" hangingPunct="1"/>
            <a:r>
              <a:rPr lang="en-US" altLang="zh-TW" sz="2800"/>
              <a:t>Averaged shortest path =</a:t>
            </a:r>
            <a:endParaRPr lang="en-US" altLang="zh-TW" sz="2800" baseline="-25000"/>
          </a:p>
        </p:txBody>
      </p:sp>
      <p:pic>
        <p:nvPicPr>
          <p:cNvPr id="62469" name="Picture 5">
            <a:extLst>
              <a:ext uri="{FF2B5EF4-FFF2-40B4-BE49-F238E27FC236}">
                <a16:creationId xmlns:a16="http://schemas.microsoft.com/office/drawing/2014/main" id="{4A02271C-D9BD-9249-94B3-47BBE4419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465388"/>
            <a:ext cx="2438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468">
                                            <p:txEl>
                                              <p:pRg st="1" end="1"/>
                                            </p:txEl>
                                          </p:spTgt>
                                        </p:tgtEl>
                                        <p:attrNameLst>
                                          <p:attrName>style.visibility</p:attrName>
                                        </p:attrNameLst>
                                      </p:cBhvr>
                                      <p:to>
                                        <p:strVal val="visible"/>
                                      </p:to>
                                    </p:set>
                                    <p:animEffect transition="in" filter="blinds(horizontal)">
                                      <p:cBhvr>
                                        <p:cTn id="7" dur="500"/>
                                        <p:tgtEl>
                                          <p:spTgt spid="6246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468">
                                            <p:txEl>
                                              <p:pRg st="2" end="2"/>
                                            </p:txEl>
                                          </p:spTgt>
                                        </p:tgtEl>
                                        <p:attrNameLst>
                                          <p:attrName>style.visibility</p:attrName>
                                        </p:attrNameLst>
                                      </p:cBhvr>
                                      <p:to>
                                        <p:strVal val="visible"/>
                                      </p:to>
                                    </p:set>
                                    <p:animEffect transition="in" filter="blinds(horizontal)">
                                      <p:cBhvr>
                                        <p:cTn id="12" dur="500"/>
                                        <p:tgtEl>
                                          <p:spTgt spid="62468">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2469"/>
                                        </p:tgtEl>
                                        <p:attrNameLst>
                                          <p:attrName>style.visibility</p:attrName>
                                        </p:attrNameLst>
                                      </p:cBhvr>
                                      <p:to>
                                        <p:strVal val="visible"/>
                                      </p:to>
                                    </p:set>
                                    <p:animEffect transition="in" filter="blinds(horizontal)">
                                      <p:cBhvr>
                                        <p:cTn id="15" dur="500"/>
                                        <p:tgtEl>
                                          <p:spTgt spid="6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標題 1">
            <a:extLst>
              <a:ext uri="{FF2B5EF4-FFF2-40B4-BE49-F238E27FC236}">
                <a16:creationId xmlns:a16="http://schemas.microsoft.com/office/drawing/2014/main" id="{54A8333C-8535-1E4B-B873-4290B76B31B3}"/>
              </a:ext>
            </a:extLst>
          </p:cNvPr>
          <p:cNvSpPr>
            <a:spLocks noGrp="1" noChangeArrowheads="1"/>
          </p:cNvSpPr>
          <p:nvPr>
            <p:ph type="title"/>
          </p:nvPr>
        </p:nvSpPr>
        <p:spPr/>
        <p:txBody>
          <a:bodyPr/>
          <a:lstStyle/>
          <a:p>
            <a:pPr eaLnBrk="1" hangingPunct="1"/>
            <a:r>
              <a:rPr lang="en-US" altLang="zh-TW"/>
              <a:t>Diameter</a:t>
            </a:r>
            <a:endParaRPr lang="zh-TW" altLang="en-US"/>
          </a:p>
        </p:txBody>
      </p:sp>
      <p:pic>
        <p:nvPicPr>
          <p:cNvPr id="50178" name="Picture 4" descr="GraphDiameter_750">
            <a:extLst>
              <a:ext uri="{FF2B5EF4-FFF2-40B4-BE49-F238E27FC236}">
                <a16:creationId xmlns:a16="http://schemas.microsoft.com/office/drawing/2014/main" id="{21B68BD0-3F6C-E04E-BB4F-D61F9803C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200400"/>
            <a:ext cx="647700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DD8B4FA6-D954-2E47-9EB6-29F97D5B952C}"/>
              </a:ext>
            </a:extLst>
          </p:cNvPr>
          <p:cNvSpPr txBox="1">
            <a:spLocks noChangeArrowheads="1"/>
          </p:cNvSpPr>
          <p:nvPr/>
        </p:nvSpPr>
        <p:spPr bwMode="auto">
          <a:xfrm>
            <a:off x="1981200" y="47386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solidFill>
                  <a:srgbClr val="FF0000"/>
                </a:solidFill>
                <a:latin typeface="Comic Sans MS" panose="030F0902030302020204" pitchFamily="66" charset="0"/>
              </a:rPr>
              <a:t>3</a:t>
            </a:r>
          </a:p>
        </p:txBody>
      </p:sp>
      <p:sp>
        <p:nvSpPr>
          <p:cNvPr id="6" name="Text Box 6">
            <a:extLst>
              <a:ext uri="{FF2B5EF4-FFF2-40B4-BE49-F238E27FC236}">
                <a16:creationId xmlns:a16="http://schemas.microsoft.com/office/drawing/2014/main" id="{AF97E154-BB3D-C740-B2BE-E9ECC6F15E7C}"/>
              </a:ext>
            </a:extLst>
          </p:cNvPr>
          <p:cNvSpPr txBox="1">
            <a:spLocks noChangeArrowheads="1"/>
          </p:cNvSpPr>
          <p:nvPr/>
        </p:nvSpPr>
        <p:spPr bwMode="auto">
          <a:xfrm>
            <a:off x="4032250" y="47434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solidFill>
                  <a:srgbClr val="FF0000"/>
                </a:solidFill>
                <a:latin typeface="Comic Sans MS" panose="030F0902030302020204" pitchFamily="66" charset="0"/>
              </a:rPr>
              <a:t>4</a:t>
            </a:r>
          </a:p>
        </p:txBody>
      </p:sp>
      <p:sp>
        <p:nvSpPr>
          <p:cNvPr id="7" name="Text Box 7">
            <a:extLst>
              <a:ext uri="{FF2B5EF4-FFF2-40B4-BE49-F238E27FC236}">
                <a16:creationId xmlns:a16="http://schemas.microsoft.com/office/drawing/2014/main" id="{42BDDE34-82E3-184C-86D7-2D384F079595}"/>
              </a:ext>
            </a:extLst>
          </p:cNvPr>
          <p:cNvSpPr txBox="1">
            <a:spLocks noChangeArrowheads="1"/>
          </p:cNvSpPr>
          <p:nvPr/>
        </p:nvSpPr>
        <p:spPr bwMode="auto">
          <a:xfrm>
            <a:off x="5791200" y="4724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solidFill>
                  <a:srgbClr val="FF0000"/>
                </a:solidFill>
                <a:latin typeface="Comic Sans MS" panose="030F0902030302020204" pitchFamily="66" charset="0"/>
              </a:rPr>
              <a:t>5</a:t>
            </a:r>
          </a:p>
        </p:txBody>
      </p:sp>
      <p:sp>
        <p:nvSpPr>
          <p:cNvPr id="8" name="Text Box 8">
            <a:extLst>
              <a:ext uri="{FF2B5EF4-FFF2-40B4-BE49-F238E27FC236}">
                <a16:creationId xmlns:a16="http://schemas.microsoft.com/office/drawing/2014/main" id="{5C620756-037F-D546-B3DD-3DC99F5255D5}"/>
              </a:ext>
            </a:extLst>
          </p:cNvPr>
          <p:cNvSpPr txBox="1">
            <a:spLocks noChangeArrowheads="1"/>
          </p:cNvSpPr>
          <p:nvPr/>
        </p:nvSpPr>
        <p:spPr bwMode="auto">
          <a:xfrm>
            <a:off x="7315200" y="4724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solidFill>
                  <a:srgbClr val="FF0000"/>
                </a:solidFill>
                <a:latin typeface="Comic Sans MS" panose="030F0902030302020204" pitchFamily="66" charset="0"/>
              </a:rPr>
              <a:t>7</a:t>
            </a:r>
          </a:p>
        </p:txBody>
      </p:sp>
      <p:sp>
        <p:nvSpPr>
          <p:cNvPr id="9" name="矩形 8">
            <a:extLst>
              <a:ext uri="{FF2B5EF4-FFF2-40B4-BE49-F238E27FC236}">
                <a16:creationId xmlns:a16="http://schemas.microsoft.com/office/drawing/2014/main" id="{E8C48568-1181-404C-9F0A-567FE3D0F8FB}"/>
              </a:ext>
            </a:extLst>
          </p:cNvPr>
          <p:cNvSpPr/>
          <p:nvPr/>
        </p:nvSpPr>
        <p:spPr>
          <a:xfrm>
            <a:off x="1187450" y="1600200"/>
            <a:ext cx="3552825" cy="584200"/>
          </a:xfrm>
          <a:prstGeom prst="rect">
            <a:avLst/>
          </a:prstGeom>
        </p:spPr>
        <p:txBody>
          <a:bodyPr wrap="none">
            <a:spAutoFit/>
          </a:bodyPr>
          <a:lstStyle/>
          <a:p>
            <a:pPr eaLnBrk="1" hangingPunct="1">
              <a:defRPr/>
            </a:pPr>
            <a:r>
              <a:rPr lang="en-US" altLang="zh-TW" sz="3200" dirty="0">
                <a:latin typeface="+mn-lt"/>
              </a:rPr>
              <a:t>Diameter = Max </a:t>
            </a:r>
            <a:r>
              <a:rPr lang="en-US" altLang="zh-TW" sz="3200" i="1" dirty="0" err="1">
                <a:latin typeface="+mn-lt"/>
              </a:rPr>
              <a:t>d</a:t>
            </a:r>
            <a:r>
              <a:rPr lang="en-US" altLang="zh-TW" sz="3200" i="1" baseline="-25000" dirty="0" err="1">
                <a:latin typeface="+mn-lt"/>
              </a:rPr>
              <a:t>ij</a:t>
            </a:r>
            <a:endParaRPr lang="en-US" altLang="zh-TW" sz="3200" i="1" baseline="-25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hal1">
            <a:extLst>
              <a:ext uri="{FF2B5EF4-FFF2-40B4-BE49-F238E27FC236}">
                <a16:creationId xmlns:a16="http://schemas.microsoft.com/office/drawing/2014/main" id="{41453A09-092E-CD4A-A48E-D5CE7C6C3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50913"/>
            <a:ext cx="7391400"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2">
            <a:extLst>
              <a:ext uri="{FF2B5EF4-FFF2-40B4-BE49-F238E27FC236}">
                <a16:creationId xmlns:a16="http://schemas.microsoft.com/office/drawing/2014/main" id="{FBF815A4-0BFA-704C-AF94-4C16DC78A111}"/>
              </a:ext>
            </a:extLst>
          </p:cNvPr>
          <p:cNvSpPr>
            <a:spLocks noGrp="1" noChangeArrowheads="1"/>
          </p:cNvSpPr>
          <p:nvPr>
            <p:ph type="title" idx="4294967295"/>
          </p:nvPr>
        </p:nvSpPr>
        <p:spPr>
          <a:xfrm>
            <a:off x="457200" y="-457200"/>
            <a:ext cx="8229600" cy="1143000"/>
          </a:xfrm>
        </p:spPr>
        <p:txBody>
          <a:bodyPr anchor="b"/>
          <a:lstStyle/>
          <a:p>
            <a:pPr eaLnBrk="1" hangingPunct="1"/>
            <a:r>
              <a:rPr lang="en-US" altLang="zh-TW" sz="3200">
                <a:latin typeface="Comic Sans MS" panose="030F0902030302020204" pitchFamily="66" charset="0"/>
              </a:rPr>
              <a:t>How far apart are things?</a:t>
            </a:r>
          </a:p>
        </p:txBody>
      </p:sp>
      <p:cxnSp>
        <p:nvCxnSpPr>
          <p:cNvPr id="7" name="Straight Arrow Connector 6">
            <a:extLst>
              <a:ext uri="{FF2B5EF4-FFF2-40B4-BE49-F238E27FC236}">
                <a16:creationId xmlns:a16="http://schemas.microsoft.com/office/drawing/2014/main" id="{734DBDB8-5D86-6146-B0D1-E4E18EB5EF70}"/>
              </a:ext>
            </a:extLst>
          </p:cNvPr>
          <p:cNvCxnSpPr>
            <a:cxnSpLocks noChangeShapeType="1"/>
          </p:cNvCxnSpPr>
          <p:nvPr/>
        </p:nvCxnSpPr>
        <p:spPr bwMode="auto">
          <a:xfrm>
            <a:off x="1371600" y="2286000"/>
            <a:ext cx="381000" cy="381000"/>
          </a:xfrm>
          <a:prstGeom prst="straightConnector1">
            <a:avLst/>
          </a:prstGeom>
          <a:noFill/>
          <a:ln w="38100">
            <a:solidFill>
              <a:schemeClr val="bg1"/>
            </a:solidFill>
            <a:round/>
            <a:headEnd/>
            <a:tailEnd type="arrow" w="med" len="med"/>
          </a:ln>
          <a:extLst>
            <a:ext uri="{909E8E84-426E-40DD-AFC4-6F175D3DCCD1}">
              <a14:hiddenFill xmlns:a14="http://schemas.microsoft.com/office/drawing/2010/main">
                <a:noFill/>
              </a14:hiddenFill>
            </a:ext>
          </a:extLst>
        </p:spPr>
      </p:cxnSp>
      <p:sp>
        <p:nvSpPr>
          <p:cNvPr id="68619" name="Line 11">
            <a:extLst>
              <a:ext uri="{FF2B5EF4-FFF2-40B4-BE49-F238E27FC236}">
                <a16:creationId xmlns:a16="http://schemas.microsoft.com/office/drawing/2014/main" id="{2E40D656-B47F-0B4F-8443-7433D3D74A42}"/>
              </a:ext>
            </a:extLst>
          </p:cNvPr>
          <p:cNvSpPr>
            <a:spLocks noChangeShapeType="1"/>
          </p:cNvSpPr>
          <p:nvPr/>
        </p:nvSpPr>
        <p:spPr bwMode="auto">
          <a:xfrm>
            <a:off x="1752600" y="2667000"/>
            <a:ext cx="304800"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0" name="Line 12">
            <a:extLst>
              <a:ext uri="{FF2B5EF4-FFF2-40B4-BE49-F238E27FC236}">
                <a16:creationId xmlns:a16="http://schemas.microsoft.com/office/drawing/2014/main" id="{F1B49DE3-5B20-B440-8180-42DB60713DC8}"/>
              </a:ext>
            </a:extLst>
          </p:cNvPr>
          <p:cNvSpPr>
            <a:spLocks noChangeShapeType="1"/>
          </p:cNvSpPr>
          <p:nvPr/>
        </p:nvSpPr>
        <p:spPr bwMode="auto">
          <a:xfrm flipV="1">
            <a:off x="2057400" y="3048000"/>
            <a:ext cx="1295400" cy="76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1" name="Line 13">
            <a:extLst>
              <a:ext uri="{FF2B5EF4-FFF2-40B4-BE49-F238E27FC236}">
                <a16:creationId xmlns:a16="http://schemas.microsoft.com/office/drawing/2014/main" id="{44988440-00E3-0E4E-8766-111E82CDEA1A}"/>
              </a:ext>
            </a:extLst>
          </p:cNvPr>
          <p:cNvSpPr>
            <a:spLocks noChangeShapeType="1"/>
          </p:cNvSpPr>
          <p:nvPr/>
        </p:nvSpPr>
        <p:spPr bwMode="auto">
          <a:xfrm>
            <a:off x="3352800" y="3048000"/>
            <a:ext cx="76200" cy="6096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2" name="Line 14">
            <a:extLst>
              <a:ext uri="{FF2B5EF4-FFF2-40B4-BE49-F238E27FC236}">
                <a16:creationId xmlns:a16="http://schemas.microsoft.com/office/drawing/2014/main" id="{8BBFA37E-BD70-1A47-8BDD-D898489768F0}"/>
              </a:ext>
            </a:extLst>
          </p:cNvPr>
          <p:cNvSpPr>
            <a:spLocks noChangeShapeType="1"/>
          </p:cNvSpPr>
          <p:nvPr/>
        </p:nvSpPr>
        <p:spPr bwMode="auto">
          <a:xfrm>
            <a:off x="3429000" y="3657600"/>
            <a:ext cx="76200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51208" name="Oval 15">
            <a:extLst>
              <a:ext uri="{FF2B5EF4-FFF2-40B4-BE49-F238E27FC236}">
                <a16:creationId xmlns:a16="http://schemas.microsoft.com/office/drawing/2014/main" id="{A69F5E7B-4033-F749-95FE-40E3C5AF8508}"/>
              </a:ext>
            </a:extLst>
          </p:cNvPr>
          <p:cNvSpPr>
            <a:spLocks noChangeArrowheads="1"/>
          </p:cNvSpPr>
          <p:nvPr/>
        </p:nvSpPr>
        <p:spPr bwMode="auto">
          <a:xfrm>
            <a:off x="1219200" y="2057400"/>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
        <p:nvSpPr>
          <p:cNvPr id="51209" name="Oval 16">
            <a:extLst>
              <a:ext uri="{FF2B5EF4-FFF2-40B4-BE49-F238E27FC236}">
                <a16:creationId xmlns:a16="http://schemas.microsoft.com/office/drawing/2014/main" id="{6EB7D614-B15A-8348-91F5-FE4BB145D580}"/>
              </a:ext>
            </a:extLst>
          </p:cNvPr>
          <p:cNvSpPr>
            <a:spLocks noChangeArrowheads="1"/>
          </p:cNvSpPr>
          <p:nvPr/>
        </p:nvSpPr>
        <p:spPr bwMode="auto">
          <a:xfrm>
            <a:off x="6934200" y="5562600"/>
            <a:ext cx="228600" cy="2286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
        <p:nvSpPr>
          <p:cNvPr id="68625" name="Text Box 17">
            <a:extLst>
              <a:ext uri="{FF2B5EF4-FFF2-40B4-BE49-F238E27FC236}">
                <a16:creationId xmlns:a16="http://schemas.microsoft.com/office/drawing/2014/main" id="{E2503E63-0CA9-9646-8C0C-A56E7FE919AC}"/>
              </a:ext>
            </a:extLst>
          </p:cNvPr>
          <p:cNvSpPr txBox="1">
            <a:spLocks noChangeArrowheads="1"/>
          </p:cNvSpPr>
          <p:nvPr/>
        </p:nvSpPr>
        <p:spPr bwMode="auto">
          <a:xfrm>
            <a:off x="1076325" y="5715000"/>
            <a:ext cx="5324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a:solidFill>
                  <a:schemeClr val="bg1"/>
                </a:solidFill>
                <a:latin typeface="Comic Sans MS" panose="030F0902030302020204" pitchFamily="66" charset="0"/>
              </a:rPr>
              <a:t>The answer is: very small …</a:t>
            </a:r>
          </a:p>
        </p:txBody>
      </p:sp>
      <p:sp>
        <p:nvSpPr>
          <p:cNvPr id="68626" name="Line 18">
            <a:extLst>
              <a:ext uri="{FF2B5EF4-FFF2-40B4-BE49-F238E27FC236}">
                <a16:creationId xmlns:a16="http://schemas.microsoft.com/office/drawing/2014/main" id="{9FB177A5-9720-1D4B-B463-E14465654E3C}"/>
              </a:ext>
            </a:extLst>
          </p:cNvPr>
          <p:cNvSpPr>
            <a:spLocks noChangeShapeType="1"/>
          </p:cNvSpPr>
          <p:nvPr/>
        </p:nvSpPr>
        <p:spPr bwMode="auto">
          <a:xfrm>
            <a:off x="4114800" y="3657600"/>
            <a:ext cx="152400" cy="5334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7" name="Line 19">
            <a:extLst>
              <a:ext uri="{FF2B5EF4-FFF2-40B4-BE49-F238E27FC236}">
                <a16:creationId xmlns:a16="http://schemas.microsoft.com/office/drawing/2014/main" id="{50C3CA72-CA35-A049-8726-445077098FC9}"/>
              </a:ext>
            </a:extLst>
          </p:cNvPr>
          <p:cNvSpPr>
            <a:spLocks noChangeShapeType="1"/>
          </p:cNvSpPr>
          <p:nvPr/>
        </p:nvSpPr>
        <p:spPr bwMode="auto">
          <a:xfrm>
            <a:off x="4267200" y="4191000"/>
            <a:ext cx="762000" cy="76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8" name="Line 20">
            <a:extLst>
              <a:ext uri="{FF2B5EF4-FFF2-40B4-BE49-F238E27FC236}">
                <a16:creationId xmlns:a16="http://schemas.microsoft.com/office/drawing/2014/main" id="{90FF8FD7-463C-9B4C-A294-68D85471FF7E}"/>
              </a:ext>
            </a:extLst>
          </p:cNvPr>
          <p:cNvSpPr>
            <a:spLocks noChangeShapeType="1"/>
          </p:cNvSpPr>
          <p:nvPr/>
        </p:nvSpPr>
        <p:spPr bwMode="auto">
          <a:xfrm>
            <a:off x="5029200" y="4267200"/>
            <a:ext cx="76200" cy="6858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29" name="Line 21">
            <a:extLst>
              <a:ext uri="{FF2B5EF4-FFF2-40B4-BE49-F238E27FC236}">
                <a16:creationId xmlns:a16="http://schemas.microsoft.com/office/drawing/2014/main" id="{70DC8A82-81AC-E349-9296-F8374FA6722F}"/>
              </a:ext>
            </a:extLst>
          </p:cNvPr>
          <p:cNvSpPr>
            <a:spLocks noChangeShapeType="1"/>
          </p:cNvSpPr>
          <p:nvPr/>
        </p:nvSpPr>
        <p:spPr bwMode="auto">
          <a:xfrm>
            <a:off x="5105400" y="4953000"/>
            <a:ext cx="457200" cy="1524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30" name="Line 22">
            <a:extLst>
              <a:ext uri="{FF2B5EF4-FFF2-40B4-BE49-F238E27FC236}">
                <a16:creationId xmlns:a16="http://schemas.microsoft.com/office/drawing/2014/main" id="{1E4D292F-BCB2-D741-9E1E-C3595DFE9A4C}"/>
              </a:ext>
            </a:extLst>
          </p:cNvPr>
          <p:cNvSpPr>
            <a:spLocks noChangeShapeType="1"/>
          </p:cNvSpPr>
          <p:nvPr/>
        </p:nvSpPr>
        <p:spPr bwMode="auto">
          <a:xfrm flipV="1">
            <a:off x="5562600" y="5029200"/>
            <a:ext cx="762000" cy="76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8631" name="Line 23">
            <a:extLst>
              <a:ext uri="{FF2B5EF4-FFF2-40B4-BE49-F238E27FC236}">
                <a16:creationId xmlns:a16="http://schemas.microsoft.com/office/drawing/2014/main" id="{46223561-AA0E-E24E-9FC8-D28264913EEC}"/>
              </a:ext>
            </a:extLst>
          </p:cNvPr>
          <p:cNvSpPr>
            <a:spLocks noChangeShapeType="1"/>
          </p:cNvSpPr>
          <p:nvPr/>
        </p:nvSpPr>
        <p:spPr bwMode="auto">
          <a:xfrm>
            <a:off x="6324600" y="5029200"/>
            <a:ext cx="609600" cy="5334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68619"/>
                                        </p:tgtEl>
                                        <p:attrNameLst>
                                          <p:attrName>style.visibility</p:attrName>
                                        </p:attrNameLst>
                                      </p:cBhvr>
                                      <p:to>
                                        <p:strVal val="visible"/>
                                      </p:to>
                                    </p:set>
                                    <p:animEffect transition="in" filter="blinds(horizontal)">
                                      <p:cBhvr>
                                        <p:cTn id="11" dur="500"/>
                                        <p:tgtEl>
                                          <p:spTgt spid="686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68620"/>
                                        </p:tgtEl>
                                        <p:attrNameLst>
                                          <p:attrName>style.visibility</p:attrName>
                                        </p:attrNameLst>
                                      </p:cBhvr>
                                      <p:to>
                                        <p:strVal val="visible"/>
                                      </p:to>
                                    </p:set>
                                    <p:animEffect transition="in" filter="blinds(horizontal)">
                                      <p:cBhvr>
                                        <p:cTn id="16" dur="500"/>
                                        <p:tgtEl>
                                          <p:spTgt spid="686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8621"/>
                                        </p:tgtEl>
                                        <p:attrNameLst>
                                          <p:attrName>style.visibility</p:attrName>
                                        </p:attrNameLst>
                                      </p:cBhvr>
                                      <p:to>
                                        <p:strVal val="visible"/>
                                      </p:to>
                                    </p:set>
                                    <p:animEffect transition="in" filter="blinds(horizontal)">
                                      <p:cBhvr>
                                        <p:cTn id="21" dur="500"/>
                                        <p:tgtEl>
                                          <p:spTgt spid="686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68622"/>
                                        </p:tgtEl>
                                        <p:attrNameLst>
                                          <p:attrName>style.visibility</p:attrName>
                                        </p:attrNameLst>
                                      </p:cBhvr>
                                      <p:to>
                                        <p:strVal val="visible"/>
                                      </p:to>
                                    </p:set>
                                    <p:animEffect transition="in" filter="blinds(horizontal)">
                                      <p:cBhvr>
                                        <p:cTn id="26" dur="500"/>
                                        <p:tgtEl>
                                          <p:spTgt spid="6862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8626"/>
                                        </p:tgtEl>
                                        <p:attrNameLst>
                                          <p:attrName>style.visibility</p:attrName>
                                        </p:attrNameLst>
                                      </p:cBhvr>
                                      <p:to>
                                        <p:strVal val="visible"/>
                                      </p:to>
                                    </p:set>
                                    <p:animEffect transition="in" filter="blinds(horizontal)">
                                      <p:cBhvr>
                                        <p:cTn id="31" dur="500"/>
                                        <p:tgtEl>
                                          <p:spTgt spid="686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8627"/>
                                        </p:tgtEl>
                                        <p:attrNameLst>
                                          <p:attrName>style.visibility</p:attrName>
                                        </p:attrNameLst>
                                      </p:cBhvr>
                                      <p:to>
                                        <p:strVal val="visible"/>
                                      </p:to>
                                    </p:set>
                                    <p:animEffect transition="in" filter="blinds(horizontal)">
                                      <p:cBhvr>
                                        <p:cTn id="36" dur="500"/>
                                        <p:tgtEl>
                                          <p:spTgt spid="686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8628"/>
                                        </p:tgtEl>
                                        <p:attrNameLst>
                                          <p:attrName>style.visibility</p:attrName>
                                        </p:attrNameLst>
                                      </p:cBhvr>
                                      <p:to>
                                        <p:strVal val="visible"/>
                                      </p:to>
                                    </p:set>
                                    <p:animEffect transition="in" filter="blinds(horizontal)">
                                      <p:cBhvr>
                                        <p:cTn id="41" dur="500"/>
                                        <p:tgtEl>
                                          <p:spTgt spid="6862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68629"/>
                                        </p:tgtEl>
                                        <p:attrNameLst>
                                          <p:attrName>style.visibility</p:attrName>
                                        </p:attrNameLst>
                                      </p:cBhvr>
                                      <p:to>
                                        <p:strVal val="visible"/>
                                      </p:to>
                                    </p:set>
                                    <p:animEffect transition="in" filter="blinds(horizontal)">
                                      <p:cBhvr>
                                        <p:cTn id="46" dur="500"/>
                                        <p:tgtEl>
                                          <p:spTgt spid="6862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68630"/>
                                        </p:tgtEl>
                                        <p:attrNameLst>
                                          <p:attrName>style.visibility</p:attrName>
                                        </p:attrNameLst>
                                      </p:cBhvr>
                                      <p:to>
                                        <p:strVal val="visible"/>
                                      </p:to>
                                    </p:set>
                                    <p:animEffect transition="in" filter="blinds(horizontal)">
                                      <p:cBhvr>
                                        <p:cTn id="51" dur="500"/>
                                        <p:tgtEl>
                                          <p:spTgt spid="6863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68631"/>
                                        </p:tgtEl>
                                        <p:attrNameLst>
                                          <p:attrName>style.visibility</p:attrName>
                                        </p:attrNameLst>
                                      </p:cBhvr>
                                      <p:to>
                                        <p:strVal val="visible"/>
                                      </p:to>
                                    </p:set>
                                    <p:animEffect transition="in" filter="blinds(horizontal)">
                                      <p:cBhvr>
                                        <p:cTn id="56" dur="500"/>
                                        <p:tgtEl>
                                          <p:spTgt spid="686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8625"/>
                                        </p:tgtEl>
                                        <p:attrNameLst>
                                          <p:attrName>style.visibility</p:attrName>
                                        </p:attrNameLst>
                                      </p:cBhvr>
                                      <p:to>
                                        <p:strVal val="visible"/>
                                      </p:to>
                                    </p:set>
                                    <p:animEffect transition="in" filter="blinds(horizontal)">
                                      <p:cBhvr>
                                        <p:cTn id="61" dur="500"/>
                                        <p:tgtEl>
                                          <p:spTgt spid="68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a:extLst>
              <a:ext uri="{FF2B5EF4-FFF2-40B4-BE49-F238E27FC236}">
                <a16:creationId xmlns:a16="http://schemas.microsoft.com/office/drawing/2014/main" id="{82CE0150-5438-324F-92D4-98B1A9DF8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BDF96832-B312-CD4C-8ADD-6A90111B9B35}"/>
              </a:ext>
            </a:extLst>
          </p:cNvPr>
          <p:cNvSpPr>
            <a:spLocks noChangeArrowheads="1"/>
          </p:cNvSpPr>
          <p:nvPr/>
        </p:nvSpPr>
        <p:spPr bwMode="auto">
          <a:xfrm>
            <a:off x="5181600" y="457200"/>
            <a:ext cx="533400" cy="4953000"/>
          </a:xfrm>
          <a:prstGeom prst="rect">
            <a:avLst/>
          </a:prstGeom>
          <a:solidFill>
            <a:srgbClr val="FF3300">
              <a:alpha val="0"/>
            </a:srgbClr>
          </a:solidFill>
          <a:ln w="41275">
            <a:solidFill>
              <a:srgbClr val="FF3300"/>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
        <p:nvSpPr>
          <p:cNvPr id="52227" name="Rectangle 4">
            <a:extLst>
              <a:ext uri="{FF2B5EF4-FFF2-40B4-BE49-F238E27FC236}">
                <a16:creationId xmlns:a16="http://schemas.microsoft.com/office/drawing/2014/main" id="{71ACC1A2-4704-F744-87DF-E455A775D917}"/>
              </a:ext>
            </a:extLst>
          </p:cNvPr>
          <p:cNvSpPr>
            <a:spLocks noChangeArrowheads="1"/>
          </p:cNvSpPr>
          <p:nvPr/>
        </p:nvSpPr>
        <p:spPr bwMode="auto">
          <a:xfrm>
            <a:off x="533400" y="533400"/>
            <a:ext cx="8001000" cy="2286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linds(horizontal)">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內容版面配置區 4">
            <a:extLst>
              <a:ext uri="{FF2B5EF4-FFF2-40B4-BE49-F238E27FC236}">
                <a16:creationId xmlns:a16="http://schemas.microsoft.com/office/drawing/2014/main" id="{9D727102-5CAF-D344-88BF-279CB348D2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533400"/>
            <a:ext cx="5616575" cy="561657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AutoShape 2" descr="2009-03-14_234637.png">
            <a:extLst>
              <a:ext uri="{FF2B5EF4-FFF2-40B4-BE49-F238E27FC236}">
                <a16:creationId xmlns:a16="http://schemas.microsoft.com/office/drawing/2014/main" id="{48553FBF-BCD2-F74C-A5A6-910E256F20A2}"/>
              </a:ext>
            </a:extLst>
          </p:cNvPr>
          <p:cNvSpPr>
            <a:spLocks noChangeAspect="1" noChangeArrowheads="1"/>
          </p:cNvSpPr>
          <p:nvPr/>
        </p:nvSpPr>
        <p:spPr bwMode="auto">
          <a:xfrm>
            <a:off x="841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7" name="標題 1">
            <a:extLst>
              <a:ext uri="{FF2B5EF4-FFF2-40B4-BE49-F238E27FC236}">
                <a16:creationId xmlns:a16="http://schemas.microsoft.com/office/drawing/2014/main" id="{6056B6D9-9BCF-8346-88A4-404AB3F07232}"/>
              </a:ext>
            </a:extLst>
          </p:cNvPr>
          <p:cNvSpPr txBox="1">
            <a:spLocks/>
          </p:cNvSpPr>
          <p:nvPr/>
        </p:nvSpPr>
        <p:spPr bwMode="auto">
          <a:xfrm>
            <a:off x="-381000" y="68263"/>
            <a:ext cx="91217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latin typeface="Arial" panose="020B0604020202020204" pitchFamily="34" charset="0"/>
              </a:rPr>
              <a:t>Small World Phenomenon </a:t>
            </a:r>
            <a:endParaRPr kumimoji="0" lang="en-US" altLang="zh-TW" sz="4000">
              <a:latin typeface="Arial" panose="020B0604020202020204" pitchFamily="34" charset="0"/>
              <a:ea typeface="ＭＳ Ｐゴシック" panose="020B0600070205080204" pitchFamily="34" charset="-128"/>
            </a:endParaRPr>
          </a:p>
        </p:txBody>
      </p:sp>
      <p:sp>
        <p:nvSpPr>
          <p:cNvPr id="54275" name="Rectangle 5">
            <a:extLst>
              <a:ext uri="{FF2B5EF4-FFF2-40B4-BE49-F238E27FC236}">
                <a16:creationId xmlns:a16="http://schemas.microsoft.com/office/drawing/2014/main" id="{157EF2BB-C77F-3944-BB50-F77AC9A1D283}"/>
              </a:ext>
            </a:extLst>
          </p:cNvPr>
          <p:cNvSpPr>
            <a:spLocks noChangeArrowheads="1"/>
          </p:cNvSpPr>
          <p:nvPr/>
        </p:nvSpPr>
        <p:spPr bwMode="auto">
          <a:xfrm>
            <a:off x="0" y="-15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54276" name="Rectangle 7">
            <a:extLst>
              <a:ext uri="{FF2B5EF4-FFF2-40B4-BE49-F238E27FC236}">
                <a16:creationId xmlns:a16="http://schemas.microsoft.com/office/drawing/2014/main" id="{21842A0C-D3D8-A747-90FE-9ADEAD13A93F}"/>
              </a:ext>
            </a:extLst>
          </p:cNvPr>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54277" name="Rectangle 9">
            <a:extLst>
              <a:ext uri="{FF2B5EF4-FFF2-40B4-BE49-F238E27FC236}">
                <a16:creationId xmlns:a16="http://schemas.microsoft.com/office/drawing/2014/main" id="{F630EE54-CE8D-DC4D-B24A-D3229D891699}"/>
              </a:ext>
            </a:extLst>
          </p:cNvPr>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54278" name="Rectangle 13">
            <a:extLst>
              <a:ext uri="{FF2B5EF4-FFF2-40B4-BE49-F238E27FC236}">
                <a16:creationId xmlns:a16="http://schemas.microsoft.com/office/drawing/2014/main" id="{476390A8-5EB2-5C47-B6FB-F12517FD6889}"/>
              </a:ext>
            </a:extLst>
          </p:cNvPr>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54279" name="Rectangle 15">
            <a:extLst>
              <a:ext uri="{FF2B5EF4-FFF2-40B4-BE49-F238E27FC236}">
                <a16:creationId xmlns:a16="http://schemas.microsoft.com/office/drawing/2014/main" id="{C95AB7F9-C175-7443-9532-3DF8D0985703}"/>
              </a:ext>
            </a:extLst>
          </p:cNvPr>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2400">
              <a:ea typeface="ＭＳ Ｐゴシック" panose="020B0600070205080204" pitchFamily="34" charset="-128"/>
            </a:endParaRPr>
          </a:p>
        </p:txBody>
      </p:sp>
      <p:sp>
        <p:nvSpPr>
          <p:cNvPr id="54280" name="內容版面配置區 9">
            <a:extLst>
              <a:ext uri="{FF2B5EF4-FFF2-40B4-BE49-F238E27FC236}">
                <a16:creationId xmlns:a16="http://schemas.microsoft.com/office/drawing/2014/main" id="{F6B2133F-D043-0F4B-BE6E-3C6CF6687E30}"/>
              </a:ext>
            </a:extLst>
          </p:cNvPr>
          <p:cNvSpPr>
            <a:spLocks noGrp="1" noChangeArrowheads="1"/>
          </p:cNvSpPr>
          <p:nvPr>
            <p:ph idx="4294967295"/>
          </p:nvPr>
        </p:nvSpPr>
        <p:spPr>
          <a:xfrm>
            <a:off x="762000" y="1066800"/>
            <a:ext cx="7772400" cy="635000"/>
          </a:xfrm>
        </p:spPr>
        <p:txBody>
          <a:bodyPr/>
          <a:lstStyle/>
          <a:p>
            <a:pPr marL="0" indent="0" eaLnBrk="1" hangingPunct="1">
              <a:buFontTx/>
              <a:buNone/>
            </a:pPr>
            <a:r>
              <a:rPr lang="en-US" altLang="zh-TW"/>
              <a:t>The Milgram’s experiment (1967)</a:t>
            </a:r>
          </a:p>
        </p:txBody>
      </p:sp>
      <p:pic>
        <p:nvPicPr>
          <p:cNvPr id="54281" name="Picture 12" descr="C:\Users\tomoto\AppData\Local\Microsoft\Windows\Temporary Internet Files\Content.IE5\NGEO3V0N\MP900385349[1].jpg">
            <a:extLst>
              <a:ext uri="{FF2B5EF4-FFF2-40B4-BE49-F238E27FC236}">
                <a16:creationId xmlns:a16="http://schemas.microsoft.com/office/drawing/2014/main" id="{EFFF1624-9FAA-2A46-8F01-1D412FAC2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20701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63F473F7-1F58-B54B-807C-48FDE9259840}"/>
              </a:ext>
            </a:extLst>
          </p:cNvPr>
          <p:cNvSpPr/>
          <p:nvPr/>
        </p:nvSpPr>
        <p:spPr>
          <a:xfrm>
            <a:off x="2514600" y="1752600"/>
            <a:ext cx="5610225" cy="1949450"/>
          </a:xfrm>
          <a:prstGeom prst="rect">
            <a:avLst/>
          </a:prstGeom>
        </p:spPr>
        <p:txBody>
          <a:bodyPr>
            <a:spAutoFit/>
          </a:bodyPr>
          <a:lstStyle/>
          <a:p>
            <a:pPr marL="427038" indent="-322263" eaLnBrk="1" hangingPunct="1">
              <a:lnSpc>
                <a:spcPct val="80000"/>
              </a:lnSpc>
              <a:spcAft>
                <a:spcPts val="1425"/>
              </a:spcAft>
              <a:buSzPct val="45000"/>
              <a:buFontTx/>
              <a:buChar char="-"/>
              <a:tabLst>
                <a:tab pos="427038" algn="l"/>
                <a:tab pos="1341438" algn="l"/>
                <a:tab pos="2255838" algn="l"/>
                <a:tab pos="3170238" algn="l"/>
                <a:tab pos="4084638" algn="l"/>
                <a:tab pos="4999038" algn="l"/>
                <a:tab pos="5913438" algn="l"/>
                <a:tab pos="6827838" algn="l"/>
                <a:tab pos="7742238" algn="l"/>
                <a:tab pos="8656638" algn="l"/>
                <a:tab pos="9571038" algn="l"/>
                <a:tab pos="10485438" algn="l"/>
              </a:tabLst>
              <a:defRPr/>
            </a:pPr>
            <a:r>
              <a:rPr kumimoji="0" lang="en-US" altLang="zh-TW" b="1">
                <a:latin typeface="+mn-lt"/>
              </a:rPr>
              <a:t>Random People in Omaha were asked to send letters to a stockbroker in Boston</a:t>
            </a:r>
          </a:p>
          <a:p>
            <a:pPr marL="427038" indent="-322263" eaLnBrk="1" hangingPunct="1">
              <a:lnSpc>
                <a:spcPct val="80000"/>
              </a:lnSpc>
              <a:spcAft>
                <a:spcPts val="1425"/>
              </a:spcAft>
              <a:buSzPct val="45000"/>
              <a:buFontTx/>
              <a:buChar char="-"/>
              <a:tabLst>
                <a:tab pos="427038" algn="l"/>
                <a:tab pos="1341438" algn="l"/>
                <a:tab pos="2255838" algn="l"/>
                <a:tab pos="3170238" algn="l"/>
                <a:tab pos="4084638" algn="l"/>
                <a:tab pos="4999038" algn="l"/>
                <a:tab pos="5913438" algn="l"/>
                <a:tab pos="6827838" algn="l"/>
                <a:tab pos="7742238" algn="l"/>
                <a:tab pos="8656638" algn="l"/>
                <a:tab pos="9571038" algn="l"/>
                <a:tab pos="10485438" algn="l"/>
              </a:tabLst>
              <a:defRPr/>
            </a:pPr>
            <a:r>
              <a:rPr kumimoji="0" lang="en-US" altLang="zh-TW" b="1">
                <a:latin typeface="+mn-lt"/>
              </a:rPr>
              <a:t>Letters can only be passed to acquaintances</a:t>
            </a:r>
          </a:p>
          <a:p>
            <a:pPr marL="427038" indent="-322263" eaLnBrk="1" hangingPunct="1">
              <a:lnSpc>
                <a:spcPct val="80000"/>
              </a:lnSpc>
              <a:spcAft>
                <a:spcPts val="1425"/>
              </a:spcAft>
              <a:buSzPct val="45000"/>
              <a:buFontTx/>
              <a:buChar char="-"/>
              <a:tabLst>
                <a:tab pos="427038" algn="l"/>
                <a:tab pos="1341438" algn="l"/>
                <a:tab pos="2255838" algn="l"/>
                <a:tab pos="3170238" algn="l"/>
                <a:tab pos="4084638" algn="l"/>
                <a:tab pos="4999038" algn="l"/>
                <a:tab pos="5913438" algn="l"/>
                <a:tab pos="6827838" algn="l"/>
                <a:tab pos="7742238" algn="l"/>
                <a:tab pos="8656638" algn="l"/>
                <a:tab pos="9571038" algn="l"/>
                <a:tab pos="10485438" algn="l"/>
              </a:tabLst>
              <a:defRPr/>
            </a:pPr>
            <a:r>
              <a:rPr kumimoji="0" lang="en-US" altLang="zh-TW" b="1">
                <a:latin typeface="+mn-lt"/>
              </a:rPr>
              <a:t>Only 64 out of 296 letters successfully delivered </a:t>
            </a:r>
          </a:p>
          <a:p>
            <a:pPr marL="427038" indent="-322263" eaLnBrk="1" hangingPunct="1">
              <a:lnSpc>
                <a:spcPct val="80000"/>
              </a:lnSpc>
              <a:spcAft>
                <a:spcPts val="1425"/>
              </a:spcAft>
              <a:buSzPct val="45000"/>
              <a:buFontTx/>
              <a:buChar char="-"/>
              <a:tabLst>
                <a:tab pos="427038" algn="l"/>
                <a:tab pos="1341438" algn="l"/>
                <a:tab pos="2255838" algn="l"/>
                <a:tab pos="3170238" algn="l"/>
                <a:tab pos="4084638" algn="l"/>
                <a:tab pos="4999038" algn="l"/>
                <a:tab pos="5913438" algn="l"/>
                <a:tab pos="6827838" algn="l"/>
                <a:tab pos="7742238" algn="l"/>
                <a:tab pos="8656638" algn="l"/>
                <a:tab pos="9571038" algn="l"/>
                <a:tab pos="10485438" algn="l"/>
              </a:tabLst>
              <a:defRPr/>
            </a:pPr>
            <a:r>
              <a:rPr kumimoji="0" lang="en-US" altLang="zh-TW" b="1">
                <a:latin typeface="+mn-lt"/>
              </a:rPr>
              <a:t>The average step is six</a:t>
            </a:r>
          </a:p>
        </p:txBody>
      </p:sp>
      <p:grpSp>
        <p:nvGrpSpPr>
          <p:cNvPr id="54283" name="Group 21">
            <a:extLst>
              <a:ext uri="{FF2B5EF4-FFF2-40B4-BE49-F238E27FC236}">
                <a16:creationId xmlns:a16="http://schemas.microsoft.com/office/drawing/2014/main" id="{97664EA8-9D25-B947-B76F-C9C61108EF59}"/>
              </a:ext>
            </a:extLst>
          </p:cNvPr>
          <p:cNvGrpSpPr>
            <a:grpSpLocks/>
          </p:cNvGrpSpPr>
          <p:nvPr/>
        </p:nvGrpSpPr>
        <p:grpSpPr bwMode="auto">
          <a:xfrm>
            <a:off x="838200" y="3962400"/>
            <a:ext cx="6530975" cy="2895600"/>
            <a:chOff x="720" y="1488"/>
            <a:chExt cx="5013" cy="2624"/>
          </a:xfrm>
        </p:grpSpPr>
        <p:pic>
          <p:nvPicPr>
            <p:cNvPr id="54284" name="Picture 13" descr="usa">
              <a:extLst>
                <a:ext uri="{FF2B5EF4-FFF2-40B4-BE49-F238E27FC236}">
                  <a16:creationId xmlns:a16="http://schemas.microsoft.com/office/drawing/2014/main" id="{2A88F549-A159-2140-A90C-3BC728A67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488"/>
              <a:ext cx="4600" cy="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5" name="Line 14">
              <a:extLst>
                <a:ext uri="{FF2B5EF4-FFF2-40B4-BE49-F238E27FC236}">
                  <a16:creationId xmlns:a16="http://schemas.microsoft.com/office/drawing/2014/main" id="{39EF8707-1F38-B644-9488-E130B754FE59}"/>
                </a:ext>
              </a:extLst>
            </p:cNvPr>
            <p:cNvSpPr>
              <a:spLocks noChangeShapeType="1"/>
            </p:cNvSpPr>
            <p:nvPr/>
          </p:nvSpPr>
          <p:spPr bwMode="auto">
            <a:xfrm flipV="1">
              <a:off x="3312" y="2448"/>
              <a:ext cx="1152" cy="14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54286" name="Line 15">
              <a:extLst>
                <a:ext uri="{FF2B5EF4-FFF2-40B4-BE49-F238E27FC236}">
                  <a16:creationId xmlns:a16="http://schemas.microsoft.com/office/drawing/2014/main" id="{B06368AD-53CD-4748-959A-C7DA2C60DEB0}"/>
                </a:ext>
              </a:extLst>
            </p:cNvPr>
            <p:cNvSpPr>
              <a:spLocks noChangeShapeType="1"/>
            </p:cNvSpPr>
            <p:nvPr/>
          </p:nvSpPr>
          <p:spPr bwMode="auto">
            <a:xfrm flipV="1">
              <a:off x="4464" y="2112"/>
              <a:ext cx="432" cy="33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54287" name="Line 16">
              <a:extLst>
                <a:ext uri="{FF2B5EF4-FFF2-40B4-BE49-F238E27FC236}">
                  <a16:creationId xmlns:a16="http://schemas.microsoft.com/office/drawing/2014/main" id="{4B3B740A-CC43-1241-B819-E3A58951861C}"/>
                </a:ext>
              </a:extLst>
            </p:cNvPr>
            <p:cNvSpPr>
              <a:spLocks noChangeShapeType="1"/>
            </p:cNvSpPr>
            <p:nvPr/>
          </p:nvSpPr>
          <p:spPr bwMode="auto">
            <a:xfrm flipV="1">
              <a:off x="4896" y="2064"/>
              <a:ext cx="240" cy="4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54288" name="Freeform 17">
              <a:extLst>
                <a:ext uri="{FF2B5EF4-FFF2-40B4-BE49-F238E27FC236}">
                  <a16:creationId xmlns:a16="http://schemas.microsoft.com/office/drawing/2014/main" id="{3DDACD2B-C41F-B143-A07A-F1608F185BD0}"/>
                </a:ext>
              </a:extLst>
            </p:cNvPr>
            <p:cNvSpPr>
              <a:spLocks/>
            </p:cNvSpPr>
            <p:nvPr/>
          </p:nvSpPr>
          <p:spPr bwMode="auto">
            <a:xfrm>
              <a:off x="5136" y="1904"/>
              <a:ext cx="160" cy="184"/>
            </a:xfrm>
            <a:custGeom>
              <a:avLst/>
              <a:gdLst>
                <a:gd name="T0" fmla="*/ 0 w 160"/>
                <a:gd name="T1" fmla="*/ 160 h 184"/>
                <a:gd name="T2" fmla="*/ 48 w 160"/>
                <a:gd name="T3" fmla="*/ 64 h 184"/>
                <a:gd name="T4" fmla="*/ 144 w 160"/>
                <a:gd name="T5" fmla="*/ 16 h 184"/>
                <a:gd name="T6" fmla="*/ 144 w 160"/>
                <a:gd name="T7" fmla="*/ 160 h 184"/>
                <a:gd name="T8" fmla="*/ 96 w 160"/>
                <a:gd name="T9" fmla="*/ 160 h 184"/>
                <a:gd name="T10" fmla="*/ 0 60000 65536"/>
                <a:gd name="T11" fmla="*/ 0 60000 65536"/>
                <a:gd name="T12" fmla="*/ 0 60000 65536"/>
                <a:gd name="T13" fmla="*/ 0 60000 65536"/>
                <a:gd name="T14" fmla="*/ 0 60000 65536"/>
                <a:gd name="T15" fmla="*/ 0 w 160"/>
                <a:gd name="T16" fmla="*/ 0 h 184"/>
                <a:gd name="T17" fmla="*/ 160 w 160"/>
                <a:gd name="T18" fmla="*/ 184 h 184"/>
              </a:gdLst>
              <a:ahLst/>
              <a:cxnLst>
                <a:cxn ang="T10">
                  <a:pos x="T0" y="T1"/>
                </a:cxn>
                <a:cxn ang="T11">
                  <a:pos x="T2" y="T3"/>
                </a:cxn>
                <a:cxn ang="T12">
                  <a:pos x="T4" y="T5"/>
                </a:cxn>
                <a:cxn ang="T13">
                  <a:pos x="T6" y="T7"/>
                </a:cxn>
                <a:cxn ang="T14">
                  <a:pos x="T8" y="T9"/>
                </a:cxn>
              </a:cxnLst>
              <a:rect l="T15" t="T16" r="T17" b="T18"/>
              <a:pathLst>
                <a:path w="160" h="184">
                  <a:moveTo>
                    <a:pt x="0" y="160"/>
                  </a:moveTo>
                  <a:cubicBezTo>
                    <a:pt x="12" y="124"/>
                    <a:pt x="24" y="88"/>
                    <a:pt x="48" y="64"/>
                  </a:cubicBezTo>
                  <a:cubicBezTo>
                    <a:pt x="72" y="40"/>
                    <a:pt x="128" y="0"/>
                    <a:pt x="144" y="16"/>
                  </a:cubicBezTo>
                  <a:cubicBezTo>
                    <a:pt x="160" y="32"/>
                    <a:pt x="152" y="136"/>
                    <a:pt x="144" y="160"/>
                  </a:cubicBezTo>
                  <a:cubicBezTo>
                    <a:pt x="136" y="184"/>
                    <a:pt x="116" y="172"/>
                    <a:pt x="96" y="160"/>
                  </a:cubicBezTo>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289" name="Oval 18">
              <a:extLst>
                <a:ext uri="{FF2B5EF4-FFF2-40B4-BE49-F238E27FC236}">
                  <a16:creationId xmlns:a16="http://schemas.microsoft.com/office/drawing/2014/main" id="{763BA73C-9A49-8840-A2D2-3E5A57AF702E}"/>
                </a:ext>
              </a:extLst>
            </p:cNvPr>
            <p:cNvSpPr>
              <a:spLocks noChangeArrowheads="1"/>
            </p:cNvSpPr>
            <p:nvPr/>
          </p:nvSpPr>
          <p:spPr bwMode="auto">
            <a:xfrm>
              <a:off x="3290" y="2570"/>
              <a:ext cx="48" cy="4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endParaRPr kumimoji="0" lang="zh-TW" altLang="en-US" sz="1800"/>
            </a:p>
          </p:txBody>
        </p:sp>
        <p:sp>
          <p:nvSpPr>
            <p:cNvPr id="54290" name="Text Box 19">
              <a:extLst>
                <a:ext uri="{FF2B5EF4-FFF2-40B4-BE49-F238E27FC236}">
                  <a16:creationId xmlns:a16="http://schemas.microsoft.com/office/drawing/2014/main" id="{68DC5119-1EB9-BE41-ADE9-7656EC861CC4}"/>
                </a:ext>
              </a:extLst>
            </p:cNvPr>
            <p:cNvSpPr txBox="1">
              <a:spLocks noChangeArrowheads="1"/>
            </p:cNvSpPr>
            <p:nvPr/>
          </p:nvSpPr>
          <p:spPr bwMode="auto">
            <a:xfrm>
              <a:off x="3063" y="2425"/>
              <a:ext cx="385"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kumimoji="0" lang="en-US" altLang="zh-TW" sz="1800">
                  <a:solidFill>
                    <a:srgbClr val="0000FF"/>
                  </a:solidFill>
                </a:rPr>
                <a:t>NE</a:t>
              </a:r>
            </a:p>
          </p:txBody>
        </p:sp>
        <p:sp>
          <p:nvSpPr>
            <p:cNvPr id="54291" name="Text Box 20">
              <a:extLst>
                <a:ext uri="{FF2B5EF4-FFF2-40B4-BE49-F238E27FC236}">
                  <a16:creationId xmlns:a16="http://schemas.microsoft.com/office/drawing/2014/main" id="{F02B5994-1253-F14F-863D-8213642F359E}"/>
                </a:ext>
              </a:extLst>
            </p:cNvPr>
            <p:cNvSpPr txBox="1">
              <a:spLocks noChangeArrowheads="1"/>
            </p:cNvSpPr>
            <p:nvPr/>
          </p:nvSpPr>
          <p:spPr bwMode="auto">
            <a:xfrm>
              <a:off x="5328" y="1875"/>
              <a:ext cx="405"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kumimoji="0" lang="en-US" altLang="zh-TW" sz="1800">
                  <a:solidFill>
                    <a:srgbClr val="0000FF"/>
                  </a:solidFill>
                </a:rPr>
                <a:t>MA</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5EBBBE74-2112-C24A-869D-6853A9E8936D}"/>
              </a:ext>
            </a:extLst>
          </p:cNvPr>
          <p:cNvSpPr>
            <a:spLocks noGrp="1" noChangeArrowheads="1"/>
          </p:cNvSpPr>
          <p:nvPr>
            <p:ph type="title"/>
          </p:nvPr>
        </p:nvSpPr>
        <p:spPr>
          <a:xfrm>
            <a:off x="0" y="228600"/>
            <a:ext cx="8229600" cy="1143000"/>
          </a:xfrm>
        </p:spPr>
        <p:txBody>
          <a:bodyPr/>
          <a:lstStyle/>
          <a:p>
            <a:pPr eaLnBrk="1" hangingPunct="1"/>
            <a:r>
              <a:rPr kumimoji="0" lang="en-US" altLang="zh-TW" sz="4000">
                <a:solidFill>
                  <a:schemeClr val="tx1"/>
                </a:solidFill>
              </a:rPr>
              <a:t>Small World Phenomenon </a:t>
            </a:r>
            <a:endParaRPr kumimoji="0" lang="en-US" altLang="zh-TW" sz="4000">
              <a:solidFill>
                <a:schemeClr val="tx1"/>
              </a:solidFill>
              <a:ea typeface="ＭＳ Ｐゴシック" panose="020B0600070205080204" pitchFamily="34" charset="-128"/>
            </a:endParaRPr>
          </a:p>
        </p:txBody>
      </p:sp>
      <p:sp>
        <p:nvSpPr>
          <p:cNvPr id="34819" name="Rectangle 3">
            <a:extLst>
              <a:ext uri="{FF2B5EF4-FFF2-40B4-BE49-F238E27FC236}">
                <a16:creationId xmlns:a16="http://schemas.microsoft.com/office/drawing/2014/main" id="{F3F6BB89-E527-0E46-937D-ECFE6CB23DF9}"/>
              </a:ext>
            </a:extLst>
          </p:cNvPr>
          <p:cNvSpPr>
            <a:spLocks noGrp="1" noChangeArrowheads="1"/>
          </p:cNvSpPr>
          <p:nvPr>
            <p:ph type="body" idx="1"/>
          </p:nvPr>
        </p:nvSpPr>
        <p:spPr>
          <a:xfrm>
            <a:off x="304800" y="1371600"/>
            <a:ext cx="6781800" cy="5257800"/>
          </a:xfrm>
        </p:spPr>
        <p:txBody>
          <a:bodyPr/>
          <a:lstStyle/>
          <a:p>
            <a:pPr eaLnBrk="1" hangingPunct="1">
              <a:lnSpc>
                <a:spcPct val="80000"/>
              </a:lnSpc>
            </a:pPr>
            <a:r>
              <a:rPr lang="zh-TW" altLang="en-US" sz="2000">
                <a:ea typeface="標楷體" panose="02010601000101010101" pitchFamily="2" charset="-120"/>
              </a:rPr>
              <a:t>「我從某處得知，在地球上，人與人之間只被六個人隔絕。六度的分隔，正是這個星球的人際距離。」－舞台劇</a:t>
            </a:r>
            <a:r>
              <a:rPr lang="en-US" altLang="zh-TW" sz="2000">
                <a:ea typeface="標楷體" panose="02010601000101010101" pitchFamily="2" charset="-120"/>
              </a:rPr>
              <a:t>《</a:t>
            </a:r>
            <a:r>
              <a:rPr lang="zh-TW" altLang="en-US" sz="2000">
                <a:ea typeface="標楷體" panose="02010601000101010101" pitchFamily="2" charset="-120"/>
              </a:rPr>
              <a:t>六度分離</a:t>
            </a:r>
            <a:r>
              <a:rPr lang="en-US" altLang="zh-TW" sz="2000">
                <a:ea typeface="標楷體" panose="02010601000101010101" pitchFamily="2" charset="-120"/>
              </a:rPr>
              <a:t>》</a:t>
            </a:r>
            <a:r>
              <a:rPr lang="zh-TW" altLang="en-US" sz="2000">
                <a:ea typeface="標楷體" panose="02010601000101010101" pitchFamily="2" charset="-120"/>
              </a:rPr>
              <a:t>中歐莎之語</a:t>
            </a:r>
            <a:r>
              <a:rPr lang="zh-TW" altLang="en-US" sz="2000"/>
              <a:t> </a:t>
            </a:r>
          </a:p>
          <a:p>
            <a:pPr eaLnBrk="1" hangingPunct="1">
              <a:lnSpc>
                <a:spcPct val="80000"/>
              </a:lnSpc>
            </a:pPr>
            <a:r>
              <a:rPr lang="en-US" altLang="zh-TW" sz="2000" i="1"/>
              <a:t>I read somewhere that everybody on this planet is separated by only six other people. Six degrees of separation between us and everyone else on this planet. The President of the United States, a gondolier in Venice, just fill in the names. Ouisa, Six Degree of Separation (Play) </a:t>
            </a:r>
          </a:p>
          <a:p>
            <a:pPr eaLnBrk="1" hangingPunct="1">
              <a:lnSpc>
                <a:spcPct val="80000"/>
              </a:lnSpc>
            </a:pPr>
            <a:r>
              <a:rPr lang="en-US" altLang="zh-TW" sz="2000" i="1"/>
              <a:t>I find that extremely comforting, that we're so close, but I also find it like Chinese water torture that we're so close </a:t>
            </a:r>
            <a:r>
              <a:rPr lang="en-US" altLang="zh-TW" sz="2000" i="1">
                <a:solidFill>
                  <a:srgbClr val="FF3300"/>
                </a:solidFill>
              </a:rPr>
              <a:t>because you have to find the right six people to make the connection. </a:t>
            </a:r>
          </a:p>
          <a:p>
            <a:pPr eaLnBrk="1" hangingPunct="1">
              <a:lnSpc>
                <a:spcPct val="80000"/>
              </a:lnSpc>
            </a:pPr>
            <a:r>
              <a:rPr lang="en-US" altLang="zh-TW" sz="2000" i="1">
                <a:solidFill>
                  <a:srgbClr val="FF3300"/>
                </a:solidFill>
              </a:rPr>
              <a:t>It's not just big names -- it's anyone</a:t>
            </a:r>
            <a:r>
              <a:rPr lang="en-US" altLang="zh-TW" sz="2000" i="1"/>
              <a:t>. A native in a rain forest, a Tierra del Fuegan, an Eskimo. I am bound -- you are bound -- to everyone on this planet by a trail of six people. It's a profound thought -- how Paul found us, how to find the man whose son he claims to be, or perhaps is, although I doubt it. </a:t>
            </a:r>
            <a:r>
              <a:rPr lang="en-US" altLang="zh-TW" sz="2000" i="1">
                <a:solidFill>
                  <a:srgbClr val="FF3300"/>
                </a:solidFill>
              </a:rPr>
              <a:t>How everyone is a new door, opening into other worlds.</a:t>
            </a:r>
            <a:r>
              <a:rPr lang="en-US" altLang="zh-TW" sz="2000">
                <a:solidFill>
                  <a:srgbClr val="FF3300"/>
                </a:solidFill>
              </a:rPr>
              <a:t>"</a:t>
            </a:r>
            <a:r>
              <a:rPr lang="en-US" altLang="zh-TW" sz="2000"/>
              <a:t> --</a:t>
            </a:r>
            <a:r>
              <a:rPr lang="en-US" altLang="zh-TW" sz="2000" i="1"/>
              <a:t> John Guare</a:t>
            </a:r>
            <a:r>
              <a:rPr lang="en-US" altLang="zh-TW" sz="2000"/>
              <a:t> </a:t>
            </a:r>
          </a:p>
        </p:txBody>
      </p:sp>
      <p:pic>
        <p:nvPicPr>
          <p:cNvPr id="55299" name="Picture 5" descr="File:6degreesdvd.jpg">
            <a:extLst>
              <a:ext uri="{FF2B5EF4-FFF2-40B4-BE49-F238E27FC236}">
                <a16:creationId xmlns:a16="http://schemas.microsoft.com/office/drawing/2014/main" id="{CF897CFA-313B-2842-836D-FF8BFFD94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981200"/>
            <a:ext cx="175736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7" dur="500"/>
                                        <p:tgtEl>
                                          <p:spTgt spid="3481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12"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9" descr="070423_6dhd_big">
            <a:extLst>
              <a:ext uri="{FF2B5EF4-FFF2-40B4-BE49-F238E27FC236}">
                <a16:creationId xmlns:a16="http://schemas.microsoft.com/office/drawing/2014/main" id="{CF5FDB72-7EA7-A64B-AB26-AA73895D6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30580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12">
            <a:extLst>
              <a:ext uri="{FF2B5EF4-FFF2-40B4-BE49-F238E27FC236}">
                <a16:creationId xmlns:a16="http://schemas.microsoft.com/office/drawing/2014/main" id="{7A950606-AB81-DC4F-B1F6-0490A2049996}"/>
              </a:ext>
            </a:extLst>
          </p:cNvPr>
          <p:cNvSpPr>
            <a:spLocks noChangeArrowheads="1"/>
          </p:cNvSpPr>
          <p:nvPr/>
        </p:nvSpPr>
        <p:spPr bwMode="auto">
          <a:xfrm>
            <a:off x="3657600" y="6491288"/>
            <a:ext cx="510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hlinkClick r:id="rId3"/>
              </a:rPr>
              <a:t>http://oracleofbacon.org/cgi-bin/movielinks</a:t>
            </a:r>
            <a:endParaRPr lang="en-US" altLang="zh-TW" sz="1800"/>
          </a:p>
        </p:txBody>
      </p:sp>
      <p:sp>
        <p:nvSpPr>
          <p:cNvPr id="56323" name="矩形 1">
            <a:extLst>
              <a:ext uri="{FF2B5EF4-FFF2-40B4-BE49-F238E27FC236}">
                <a16:creationId xmlns:a16="http://schemas.microsoft.com/office/drawing/2014/main" id="{A8B9EE6E-AA6E-564C-A705-5C0CA5CD47A3}"/>
              </a:ext>
            </a:extLst>
          </p:cNvPr>
          <p:cNvSpPr>
            <a:spLocks noChangeArrowheads="1"/>
          </p:cNvSpPr>
          <p:nvPr/>
        </p:nvSpPr>
        <p:spPr bwMode="auto">
          <a:xfrm>
            <a:off x="1143000" y="649128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zh-TW" altLang="en-US" sz="1800">
                <a:latin typeface="Comic Sans MS" panose="030F0902030302020204" pitchFamily="66" charset="0"/>
              </a:rPr>
              <a:t>Aamir Khan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內容版面配置區 3">
            <a:extLst>
              <a:ext uri="{FF2B5EF4-FFF2-40B4-BE49-F238E27FC236}">
                <a16:creationId xmlns:a16="http://schemas.microsoft.com/office/drawing/2014/main" id="{291E31C5-371E-AB4C-AD1B-7892AC7481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4875" y="1600200"/>
            <a:ext cx="7334250" cy="452596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4">
            <a:extLst>
              <a:ext uri="{FF2B5EF4-FFF2-40B4-BE49-F238E27FC236}">
                <a16:creationId xmlns:a16="http://schemas.microsoft.com/office/drawing/2014/main" id="{B7C967E7-FC59-BE44-8701-62CAC08E1CF7}"/>
              </a:ext>
            </a:extLst>
          </p:cNvPr>
          <p:cNvSpPr>
            <a:spLocks noGrp="1" noChangeArrowheads="1"/>
          </p:cNvSpPr>
          <p:nvPr>
            <p:ph type="title"/>
          </p:nvPr>
        </p:nvSpPr>
        <p:spPr/>
        <p:txBody>
          <a:bodyPr/>
          <a:lstStyle/>
          <a:p>
            <a:pPr algn="l"/>
            <a:r>
              <a:rPr lang="en-US" altLang="zh-TW"/>
              <a:t>The Kevin Bacon Game</a:t>
            </a:r>
          </a:p>
        </p:txBody>
      </p:sp>
      <p:sp>
        <p:nvSpPr>
          <p:cNvPr id="57346" name="Rectangle 5">
            <a:extLst>
              <a:ext uri="{FF2B5EF4-FFF2-40B4-BE49-F238E27FC236}">
                <a16:creationId xmlns:a16="http://schemas.microsoft.com/office/drawing/2014/main" id="{536EDB48-B470-754E-AE9F-5AC840729044}"/>
              </a:ext>
            </a:extLst>
          </p:cNvPr>
          <p:cNvSpPr>
            <a:spLocks noGrp="1" noChangeArrowheads="1"/>
          </p:cNvSpPr>
          <p:nvPr>
            <p:ph type="body" sz="half" idx="1"/>
          </p:nvPr>
        </p:nvSpPr>
        <p:spPr>
          <a:xfrm>
            <a:off x="457200" y="1905000"/>
            <a:ext cx="2209800" cy="533400"/>
          </a:xfrm>
        </p:spPr>
        <p:txBody>
          <a:bodyPr/>
          <a:lstStyle/>
          <a:p>
            <a:pPr>
              <a:buFontTx/>
              <a:buNone/>
            </a:pPr>
            <a:r>
              <a:rPr lang="en-US" altLang="zh-TW" sz="2800">
                <a:solidFill>
                  <a:srgbClr val="00FF00"/>
                </a:solidFill>
              </a:rPr>
              <a:t>Kevin Bacon</a:t>
            </a:r>
          </a:p>
        </p:txBody>
      </p:sp>
      <p:sp>
        <p:nvSpPr>
          <p:cNvPr id="57347" name="Text Box 8">
            <a:extLst>
              <a:ext uri="{FF2B5EF4-FFF2-40B4-BE49-F238E27FC236}">
                <a16:creationId xmlns:a16="http://schemas.microsoft.com/office/drawing/2014/main" id="{B7D1F012-896B-FA46-A6DA-878A5221DFFB}"/>
              </a:ext>
            </a:extLst>
          </p:cNvPr>
          <p:cNvSpPr txBox="1">
            <a:spLocks noChangeArrowheads="1"/>
          </p:cNvSpPr>
          <p:nvPr/>
        </p:nvSpPr>
        <p:spPr bwMode="auto">
          <a:xfrm>
            <a:off x="490538" y="1179513"/>
            <a:ext cx="141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An Example</a:t>
            </a:r>
          </a:p>
        </p:txBody>
      </p:sp>
      <p:sp>
        <p:nvSpPr>
          <p:cNvPr id="8202" name="Rectangle 10">
            <a:extLst>
              <a:ext uri="{FF2B5EF4-FFF2-40B4-BE49-F238E27FC236}">
                <a16:creationId xmlns:a16="http://schemas.microsoft.com/office/drawing/2014/main" id="{19D4FB26-FEE0-2449-ACF1-99C068871DD8}"/>
              </a:ext>
            </a:extLst>
          </p:cNvPr>
          <p:cNvSpPr>
            <a:spLocks noChangeArrowheads="1"/>
          </p:cNvSpPr>
          <p:nvPr/>
        </p:nvSpPr>
        <p:spPr bwMode="auto">
          <a:xfrm>
            <a:off x="457200" y="2936875"/>
            <a:ext cx="220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Tx/>
              <a:buNone/>
            </a:pPr>
            <a:r>
              <a:rPr lang="en-US" altLang="zh-TW" sz="2400">
                <a:solidFill>
                  <a:srgbClr val="FFFF00"/>
                </a:solidFill>
                <a:latin typeface="Comic Sans MS" panose="030F0902030302020204" pitchFamily="66" charset="0"/>
              </a:rPr>
              <a:t>Tim Robbins</a:t>
            </a:r>
          </a:p>
        </p:txBody>
      </p:sp>
      <p:sp>
        <p:nvSpPr>
          <p:cNvPr id="8203" name="Rectangle 11">
            <a:extLst>
              <a:ext uri="{FF2B5EF4-FFF2-40B4-BE49-F238E27FC236}">
                <a16:creationId xmlns:a16="http://schemas.microsoft.com/office/drawing/2014/main" id="{6EA8FE1D-E738-C045-B287-6813347BE140}"/>
              </a:ext>
            </a:extLst>
          </p:cNvPr>
          <p:cNvSpPr>
            <a:spLocks noChangeArrowheads="1"/>
          </p:cNvSpPr>
          <p:nvPr/>
        </p:nvSpPr>
        <p:spPr bwMode="auto">
          <a:xfrm>
            <a:off x="457200" y="3946525"/>
            <a:ext cx="220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Tx/>
              <a:buNone/>
            </a:pPr>
            <a:r>
              <a:rPr lang="en-US" altLang="zh-TW" sz="2400">
                <a:solidFill>
                  <a:srgbClr val="FFFF00"/>
                </a:solidFill>
                <a:latin typeface="Comic Sans MS" panose="030F0902030302020204" pitchFamily="66" charset="0"/>
              </a:rPr>
              <a:t>Om Puri</a:t>
            </a:r>
          </a:p>
        </p:txBody>
      </p:sp>
      <p:sp>
        <p:nvSpPr>
          <p:cNvPr id="57350" name="Rectangle 12">
            <a:extLst>
              <a:ext uri="{FF2B5EF4-FFF2-40B4-BE49-F238E27FC236}">
                <a16:creationId xmlns:a16="http://schemas.microsoft.com/office/drawing/2014/main" id="{DB4A6B8D-E4C0-C041-BB94-FE85A22E3B4B}"/>
              </a:ext>
            </a:extLst>
          </p:cNvPr>
          <p:cNvSpPr>
            <a:spLocks noChangeArrowheads="1"/>
          </p:cNvSpPr>
          <p:nvPr/>
        </p:nvSpPr>
        <p:spPr bwMode="auto">
          <a:xfrm>
            <a:off x="457200" y="5943600"/>
            <a:ext cx="358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Tx/>
              <a:buNone/>
            </a:pPr>
            <a:r>
              <a:rPr lang="en-US" altLang="zh-TW" sz="2800">
                <a:solidFill>
                  <a:srgbClr val="FF0000"/>
                </a:solidFill>
                <a:latin typeface="Comic Sans MS" panose="030F0902030302020204" pitchFamily="66" charset="0"/>
              </a:rPr>
              <a:t>Amitabh Bachchan</a:t>
            </a:r>
          </a:p>
        </p:txBody>
      </p:sp>
      <p:sp>
        <p:nvSpPr>
          <p:cNvPr id="8214" name="Text Box 22">
            <a:extLst>
              <a:ext uri="{FF2B5EF4-FFF2-40B4-BE49-F238E27FC236}">
                <a16:creationId xmlns:a16="http://schemas.microsoft.com/office/drawing/2014/main" id="{42A11858-D7B3-ED46-A145-5DB7FE6B2E73}"/>
              </a:ext>
            </a:extLst>
          </p:cNvPr>
          <p:cNvSpPr txBox="1">
            <a:spLocks noChangeArrowheads="1"/>
          </p:cNvSpPr>
          <p:nvPr/>
        </p:nvSpPr>
        <p:spPr bwMode="auto">
          <a:xfrm>
            <a:off x="3327400" y="451167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r>
              <a:rPr lang="en-US" altLang="zh-TW" sz="1800">
                <a:latin typeface="Comic Sans MS" panose="030F0902030302020204" pitchFamily="66" charset="0"/>
              </a:rPr>
              <a:t>Yuva (2004)</a:t>
            </a:r>
          </a:p>
        </p:txBody>
      </p:sp>
      <p:sp>
        <p:nvSpPr>
          <p:cNvPr id="8215" name="Text Box 23">
            <a:extLst>
              <a:ext uri="{FF2B5EF4-FFF2-40B4-BE49-F238E27FC236}">
                <a16:creationId xmlns:a16="http://schemas.microsoft.com/office/drawing/2014/main" id="{5E69A358-845A-F546-8BAF-8863C63332C0}"/>
              </a:ext>
            </a:extLst>
          </p:cNvPr>
          <p:cNvSpPr txBox="1">
            <a:spLocks noChangeArrowheads="1"/>
          </p:cNvSpPr>
          <p:nvPr/>
        </p:nvSpPr>
        <p:spPr bwMode="auto">
          <a:xfrm>
            <a:off x="2603500" y="2492375"/>
            <a:ext cx="215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r>
              <a:rPr lang="en-US" altLang="zh-TW" sz="1800">
                <a:latin typeface="Comic Sans MS" panose="030F0902030302020204" pitchFamily="66" charset="0"/>
              </a:rPr>
              <a:t>Mystic River (2003)</a:t>
            </a:r>
          </a:p>
        </p:txBody>
      </p:sp>
      <p:sp>
        <p:nvSpPr>
          <p:cNvPr id="8216" name="Text Box 24">
            <a:extLst>
              <a:ext uri="{FF2B5EF4-FFF2-40B4-BE49-F238E27FC236}">
                <a16:creationId xmlns:a16="http://schemas.microsoft.com/office/drawing/2014/main" id="{2041AAEA-AFE0-2444-A2B8-19A6946BEBAE}"/>
              </a:ext>
            </a:extLst>
          </p:cNvPr>
          <p:cNvSpPr txBox="1">
            <a:spLocks noChangeArrowheads="1"/>
          </p:cNvSpPr>
          <p:nvPr/>
        </p:nvSpPr>
        <p:spPr bwMode="auto">
          <a:xfrm>
            <a:off x="2984500" y="3502025"/>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r>
              <a:rPr lang="en-US" altLang="zh-TW" sz="1800">
                <a:latin typeface="Comic Sans MS" panose="030F0902030302020204" pitchFamily="66" charset="0"/>
              </a:rPr>
              <a:t>Code 46 (2003)</a:t>
            </a:r>
          </a:p>
        </p:txBody>
      </p:sp>
      <p:sp>
        <p:nvSpPr>
          <p:cNvPr id="8226" name="Rectangle 34">
            <a:extLst>
              <a:ext uri="{FF2B5EF4-FFF2-40B4-BE49-F238E27FC236}">
                <a16:creationId xmlns:a16="http://schemas.microsoft.com/office/drawing/2014/main" id="{66E8AFA9-D1DE-E74D-8817-24E74C502AE5}"/>
              </a:ext>
            </a:extLst>
          </p:cNvPr>
          <p:cNvSpPr>
            <a:spLocks noChangeArrowheads="1"/>
          </p:cNvSpPr>
          <p:nvPr/>
        </p:nvSpPr>
        <p:spPr bwMode="auto">
          <a:xfrm>
            <a:off x="457200" y="4956175"/>
            <a:ext cx="358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Tx/>
              <a:buNone/>
            </a:pPr>
            <a:r>
              <a:rPr lang="en-US" altLang="zh-TW" sz="2400">
                <a:solidFill>
                  <a:srgbClr val="FFFF00"/>
                </a:solidFill>
                <a:latin typeface="Comic Sans MS" panose="030F0902030302020204" pitchFamily="66" charset="0"/>
              </a:rPr>
              <a:t>Rani Mukherjee</a:t>
            </a:r>
          </a:p>
        </p:txBody>
      </p:sp>
      <p:sp>
        <p:nvSpPr>
          <p:cNvPr id="8229" name="Text Box 37">
            <a:extLst>
              <a:ext uri="{FF2B5EF4-FFF2-40B4-BE49-F238E27FC236}">
                <a16:creationId xmlns:a16="http://schemas.microsoft.com/office/drawing/2014/main" id="{FBC7D47F-72B3-C74C-A231-59CB01113AB4}"/>
              </a:ext>
            </a:extLst>
          </p:cNvPr>
          <p:cNvSpPr txBox="1">
            <a:spLocks noChangeArrowheads="1"/>
          </p:cNvSpPr>
          <p:nvPr/>
        </p:nvSpPr>
        <p:spPr bwMode="auto">
          <a:xfrm>
            <a:off x="3286125" y="5521325"/>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r" eaLnBrk="1" hangingPunct="1">
              <a:spcBef>
                <a:spcPct val="0"/>
              </a:spcBef>
              <a:buFontTx/>
              <a:buNone/>
            </a:pPr>
            <a:r>
              <a:rPr lang="en-US" altLang="zh-TW" sz="1800">
                <a:latin typeface="Comic Sans MS" panose="030F0902030302020204" pitchFamily="66" charset="0"/>
              </a:rPr>
              <a:t>Black (2005)</a:t>
            </a:r>
          </a:p>
        </p:txBody>
      </p:sp>
      <p:sp>
        <p:nvSpPr>
          <p:cNvPr id="8236" name="Line 44">
            <a:extLst>
              <a:ext uri="{FF2B5EF4-FFF2-40B4-BE49-F238E27FC236}">
                <a16:creationId xmlns:a16="http://schemas.microsoft.com/office/drawing/2014/main" id="{2FC1E47C-CF32-C64E-8CA3-36AA775CCBA8}"/>
              </a:ext>
            </a:extLst>
          </p:cNvPr>
          <p:cNvSpPr>
            <a:spLocks noChangeShapeType="1"/>
          </p:cNvSpPr>
          <p:nvPr/>
        </p:nvSpPr>
        <p:spPr bwMode="auto">
          <a:xfrm flipH="1">
            <a:off x="6324600" y="1600200"/>
            <a:ext cx="68580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37" name="Line 45">
            <a:extLst>
              <a:ext uri="{FF2B5EF4-FFF2-40B4-BE49-F238E27FC236}">
                <a16:creationId xmlns:a16="http://schemas.microsoft.com/office/drawing/2014/main" id="{FB29DD6D-21D7-2B43-B148-30D94D8539D4}"/>
              </a:ext>
            </a:extLst>
          </p:cNvPr>
          <p:cNvSpPr>
            <a:spLocks noChangeShapeType="1"/>
          </p:cNvSpPr>
          <p:nvPr/>
        </p:nvSpPr>
        <p:spPr bwMode="auto">
          <a:xfrm>
            <a:off x="6324600" y="2362200"/>
            <a:ext cx="175260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38" name="Line 46">
            <a:extLst>
              <a:ext uri="{FF2B5EF4-FFF2-40B4-BE49-F238E27FC236}">
                <a16:creationId xmlns:a16="http://schemas.microsoft.com/office/drawing/2014/main" id="{3494F4FB-440C-B841-950C-12F1C5EAE2E5}"/>
              </a:ext>
            </a:extLst>
          </p:cNvPr>
          <p:cNvSpPr>
            <a:spLocks noChangeShapeType="1"/>
          </p:cNvSpPr>
          <p:nvPr/>
        </p:nvSpPr>
        <p:spPr bwMode="auto">
          <a:xfrm flipH="1">
            <a:off x="5867400" y="2971800"/>
            <a:ext cx="213360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39" name="Line 47">
            <a:extLst>
              <a:ext uri="{FF2B5EF4-FFF2-40B4-BE49-F238E27FC236}">
                <a16:creationId xmlns:a16="http://schemas.microsoft.com/office/drawing/2014/main" id="{B7A3270D-E36D-1249-9033-84D63652AF78}"/>
              </a:ext>
            </a:extLst>
          </p:cNvPr>
          <p:cNvSpPr>
            <a:spLocks noChangeShapeType="1"/>
          </p:cNvSpPr>
          <p:nvPr/>
        </p:nvSpPr>
        <p:spPr bwMode="auto">
          <a:xfrm>
            <a:off x="5867400" y="3505200"/>
            <a:ext cx="99060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0" name="Line 48">
            <a:extLst>
              <a:ext uri="{FF2B5EF4-FFF2-40B4-BE49-F238E27FC236}">
                <a16:creationId xmlns:a16="http://schemas.microsoft.com/office/drawing/2014/main" id="{003FE328-07AF-6244-9D82-6DD6BB8585FC}"/>
              </a:ext>
            </a:extLst>
          </p:cNvPr>
          <p:cNvSpPr>
            <a:spLocks noChangeShapeType="1"/>
          </p:cNvSpPr>
          <p:nvPr/>
        </p:nvSpPr>
        <p:spPr bwMode="auto">
          <a:xfrm flipV="1">
            <a:off x="6324600" y="4191000"/>
            <a:ext cx="68580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1" name="Line 49">
            <a:extLst>
              <a:ext uri="{FF2B5EF4-FFF2-40B4-BE49-F238E27FC236}">
                <a16:creationId xmlns:a16="http://schemas.microsoft.com/office/drawing/2014/main" id="{DD6FAE52-C635-8447-98FB-9724DE5C75C8}"/>
              </a:ext>
            </a:extLst>
          </p:cNvPr>
          <p:cNvSpPr>
            <a:spLocks noChangeShapeType="1"/>
          </p:cNvSpPr>
          <p:nvPr/>
        </p:nvSpPr>
        <p:spPr bwMode="auto">
          <a:xfrm>
            <a:off x="6477000" y="4800600"/>
            <a:ext cx="1600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2" name="Line 50">
            <a:extLst>
              <a:ext uri="{FF2B5EF4-FFF2-40B4-BE49-F238E27FC236}">
                <a16:creationId xmlns:a16="http://schemas.microsoft.com/office/drawing/2014/main" id="{F2A0DDD6-52F9-C045-909B-6D5A4F794B90}"/>
              </a:ext>
            </a:extLst>
          </p:cNvPr>
          <p:cNvSpPr>
            <a:spLocks noChangeShapeType="1"/>
          </p:cNvSpPr>
          <p:nvPr/>
        </p:nvSpPr>
        <p:spPr bwMode="auto">
          <a:xfrm flipV="1">
            <a:off x="5943600" y="4876800"/>
            <a:ext cx="20574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3" name="Line 51">
            <a:extLst>
              <a:ext uri="{FF2B5EF4-FFF2-40B4-BE49-F238E27FC236}">
                <a16:creationId xmlns:a16="http://schemas.microsoft.com/office/drawing/2014/main" id="{E02CAC89-A12C-8843-931C-473E1F7FA416}"/>
              </a:ext>
            </a:extLst>
          </p:cNvPr>
          <p:cNvSpPr>
            <a:spLocks noChangeShapeType="1"/>
          </p:cNvSpPr>
          <p:nvPr/>
        </p:nvSpPr>
        <p:spPr bwMode="auto">
          <a:xfrm>
            <a:off x="6400800" y="6019800"/>
            <a:ext cx="6096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8228" name="Picture 36" descr="cover">
            <a:hlinkClick r:id="rId3"/>
            <a:extLst>
              <a:ext uri="{FF2B5EF4-FFF2-40B4-BE49-F238E27FC236}">
                <a16:creationId xmlns:a16="http://schemas.microsoft.com/office/drawing/2014/main" id="{25938F33-E0A7-5E41-8F3A-74C556BA2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819400"/>
            <a:ext cx="952500" cy="1285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31" name="Picture 39">
            <a:extLst>
              <a:ext uri="{FF2B5EF4-FFF2-40B4-BE49-F238E27FC236}">
                <a16:creationId xmlns:a16="http://schemas.microsoft.com/office/drawing/2014/main" id="{6B05BDF9-C770-D942-8264-237A5560B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267200"/>
            <a:ext cx="1409700" cy="104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33" name="Picture 41">
            <a:extLst>
              <a:ext uri="{FF2B5EF4-FFF2-40B4-BE49-F238E27FC236}">
                <a16:creationId xmlns:a16="http://schemas.microsoft.com/office/drawing/2014/main" id="{901A3E73-CA30-8A40-A16A-8B897A4D6A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923925" cy="1333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35" name="Picture 43">
            <a:extLst>
              <a:ext uri="{FF2B5EF4-FFF2-40B4-BE49-F238E27FC236}">
                <a16:creationId xmlns:a16="http://schemas.microsoft.com/office/drawing/2014/main" id="{98EA68EA-1B5E-C643-856A-4BF8086B3D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5562600"/>
            <a:ext cx="1524000" cy="10001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244" name="Line 52">
            <a:extLst>
              <a:ext uri="{FF2B5EF4-FFF2-40B4-BE49-F238E27FC236}">
                <a16:creationId xmlns:a16="http://schemas.microsoft.com/office/drawing/2014/main" id="{10230EE9-D624-A94A-B8BC-96267F612AD3}"/>
              </a:ext>
            </a:extLst>
          </p:cNvPr>
          <p:cNvSpPr>
            <a:spLocks noChangeShapeType="1"/>
          </p:cNvSpPr>
          <p:nvPr/>
        </p:nvSpPr>
        <p:spPr bwMode="auto">
          <a:xfrm>
            <a:off x="7848600" y="2057400"/>
            <a:ext cx="457200" cy="685800"/>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5" name="Line 53">
            <a:extLst>
              <a:ext uri="{FF2B5EF4-FFF2-40B4-BE49-F238E27FC236}">
                <a16:creationId xmlns:a16="http://schemas.microsoft.com/office/drawing/2014/main" id="{FB189B2A-608C-FA41-9EB3-F0AF61CBDC83}"/>
              </a:ext>
            </a:extLst>
          </p:cNvPr>
          <p:cNvSpPr>
            <a:spLocks noChangeShapeType="1"/>
          </p:cNvSpPr>
          <p:nvPr/>
        </p:nvSpPr>
        <p:spPr bwMode="auto">
          <a:xfrm flipV="1">
            <a:off x="7543800" y="3276600"/>
            <a:ext cx="609600" cy="304800"/>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6" name="Line 54">
            <a:extLst>
              <a:ext uri="{FF2B5EF4-FFF2-40B4-BE49-F238E27FC236}">
                <a16:creationId xmlns:a16="http://schemas.microsoft.com/office/drawing/2014/main" id="{52C38265-3D35-7343-B36B-C3A2F4545B4E}"/>
              </a:ext>
            </a:extLst>
          </p:cNvPr>
          <p:cNvSpPr>
            <a:spLocks noChangeShapeType="1"/>
          </p:cNvSpPr>
          <p:nvPr/>
        </p:nvSpPr>
        <p:spPr bwMode="auto">
          <a:xfrm>
            <a:off x="7620000" y="4267200"/>
            <a:ext cx="381000" cy="152400"/>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247" name="Line 55">
            <a:extLst>
              <a:ext uri="{FF2B5EF4-FFF2-40B4-BE49-F238E27FC236}">
                <a16:creationId xmlns:a16="http://schemas.microsoft.com/office/drawing/2014/main" id="{33B6F02E-6C9B-5C4A-A1EE-09E4358968B4}"/>
              </a:ext>
            </a:extLst>
          </p:cNvPr>
          <p:cNvSpPr>
            <a:spLocks noChangeShapeType="1"/>
          </p:cNvSpPr>
          <p:nvPr/>
        </p:nvSpPr>
        <p:spPr bwMode="auto">
          <a:xfrm flipV="1">
            <a:off x="7924800" y="5181600"/>
            <a:ext cx="304800" cy="381000"/>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a:lstStyle/>
          <a:p>
            <a:endParaRPr lang="zh-TW" altLang="en-US"/>
          </a:p>
        </p:txBody>
      </p:sp>
      <p:pic>
        <p:nvPicPr>
          <p:cNvPr id="57372" name="Picture 17" descr="Het%20leven%20van%20Amitabh%20Bachchan1">
            <a:extLst>
              <a:ext uri="{FF2B5EF4-FFF2-40B4-BE49-F238E27FC236}">
                <a16:creationId xmlns:a16="http://schemas.microsoft.com/office/drawing/2014/main" id="{2426F07E-0EB9-2B47-97D5-7AF2E7080E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5410200"/>
            <a:ext cx="1752600" cy="1244600"/>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7373" name="Picture 30" descr="bacon2">
            <a:extLst>
              <a:ext uri="{FF2B5EF4-FFF2-40B4-BE49-F238E27FC236}">
                <a16:creationId xmlns:a16="http://schemas.microsoft.com/office/drawing/2014/main" id="{30D9E98B-EADC-5545-8B94-8CCF0EE018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304800"/>
            <a:ext cx="1376363" cy="2057400"/>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8225" name="Picture 33" descr="Om Puri">
            <a:hlinkClick r:id="rId10"/>
            <a:extLst>
              <a:ext uri="{FF2B5EF4-FFF2-40B4-BE49-F238E27FC236}">
                <a16:creationId xmlns:a16="http://schemas.microsoft.com/office/drawing/2014/main" id="{B7BEDA37-301F-ED46-A39A-040846971B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3248025"/>
            <a:ext cx="952500" cy="13049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8232" name="Picture 40">
            <a:extLst>
              <a:ext uri="{FF2B5EF4-FFF2-40B4-BE49-F238E27FC236}">
                <a16:creationId xmlns:a16="http://schemas.microsoft.com/office/drawing/2014/main" id="{8C6FC716-069C-8745-A058-41029F0700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4800" y="2486025"/>
            <a:ext cx="952500" cy="12668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8234" name="Picture 42">
            <a:extLst>
              <a:ext uri="{FF2B5EF4-FFF2-40B4-BE49-F238E27FC236}">
                <a16:creationId xmlns:a16="http://schemas.microsoft.com/office/drawing/2014/main" id="{3D28B49D-90FB-3446-94D6-8E91C0F5C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600" y="3933825"/>
            <a:ext cx="1085850" cy="1343025"/>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0-#ppt_w/2"/>
                                          </p:val>
                                        </p:tav>
                                        <p:tav tm="100000">
                                          <p:val>
                                            <p:strVal val="#ppt_x"/>
                                          </p:val>
                                        </p:tav>
                                      </p:tavLst>
                                    </p:anim>
                                    <p:anim calcmode="lin" valueType="num">
                                      <p:cBhvr additive="base">
                                        <p:cTn id="8" dur="500" fill="hold"/>
                                        <p:tgtEl>
                                          <p:spTgt spid="820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203"/>
                                        </p:tgtEl>
                                        <p:attrNameLst>
                                          <p:attrName>style.visibility</p:attrName>
                                        </p:attrNameLst>
                                      </p:cBhvr>
                                      <p:to>
                                        <p:strVal val="visible"/>
                                      </p:to>
                                    </p:set>
                                    <p:anim calcmode="lin" valueType="num">
                                      <p:cBhvr additive="base">
                                        <p:cTn id="11" dur="500" fill="hold"/>
                                        <p:tgtEl>
                                          <p:spTgt spid="8203"/>
                                        </p:tgtEl>
                                        <p:attrNameLst>
                                          <p:attrName>ppt_x</p:attrName>
                                        </p:attrNameLst>
                                      </p:cBhvr>
                                      <p:tavLst>
                                        <p:tav tm="0">
                                          <p:val>
                                            <p:strVal val="0-#ppt_w/2"/>
                                          </p:val>
                                        </p:tav>
                                        <p:tav tm="100000">
                                          <p:val>
                                            <p:strVal val="#ppt_x"/>
                                          </p:val>
                                        </p:tav>
                                      </p:tavLst>
                                    </p:anim>
                                    <p:anim calcmode="lin" valueType="num">
                                      <p:cBhvr additive="base">
                                        <p:cTn id="12" dur="500" fill="hold"/>
                                        <p:tgtEl>
                                          <p:spTgt spid="820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214"/>
                                        </p:tgtEl>
                                        <p:attrNameLst>
                                          <p:attrName>style.visibility</p:attrName>
                                        </p:attrNameLst>
                                      </p:cBhvr>
                                      <p:to>
                                        <p:strVal val="visible"/>
                                      </p:to>
                                    </p:set>
                                    <p:anim calcmode="lin" valueType="num">
                                      <p:cBhvr additive="base">
                                        <p:cTn id="15" dur="500" fill="hold"/>
                                        <p:tgtEl>
                                          <p:spTgt spid="8214"/>
                                        </p:tgtEl>
                                        <p:attrNameLst>
                                          <p:attrName>ppt_x</p:attrName>
                                        </p:attrNameLst>
                                      </p:cBhvr>
                                      <p:tavLst>
                                        <p:tav tm="0">
                                          <p:val>
                                            <p:strVal val="0-#ppt_w/2"/>
                                          </p:val>
                                        </p:tav>
                                        <p:tav tm="100000">
                                          <p:val>
                                            <p:strVal val="#ppt_x"/>
                                          </p:val>
                                        </p:tav>
                                      </p:tavLst>
                                    </p:anim>
                                    <p:anim calcmode="lin" valueType="num">
                                      <p:cBhvr additive="base">
                                        <p:cTn id="16" dur="500" fill="hold"/>
                                        <p:tgtEl>
                                          <p:spTgt spid="82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215"/>
                                        </p:tgtEl>
                                        <p:attrNameLst>
                                          <p:attrName>style.visibility</p:attrName>
                                        </p:attrNameLst>
                                      </p:cBhvr>
                                      <p:to>
                                        <p:strVal val="visible"/>
                                      </p:to>
                                    </p:set>
                                    <p:anim calcmode="lin" valueType="num">
                                      <p:cBhvr additive="base">
                                        <p:cTn id="19" dur="500" fill="hold"/>
                                        <p:tgtEl>
                                          <p:spTgt spid="8215"/>
                                        </p:tgtEl>
                                        <p:attrNameLst>
                                          <p:attrName>ppt_x</p:attrName>
                                        </p:attrNameLst>
                                      </p:cBhvr>
                                      <p:tavLst>
                                        <p:tav tm="0">
                                          <p:val>
                                            <p:strVal val="0-#ppt_w/2"/>
                                          </p:val>
                                        </p:tav>
                                        <p:tav tm="100000">
                                          <p:val>
                                            <p:strVal val="#ppt_x"/>
                                          </p:val>
                                        </p:tav>
                                      </p:tavLst>
                                    </p:anim>
                                    <p:anim calcmode="lin" valueType="num">
                                      <p:cBhvr additive="base">
                                        <p:cTn id="20" dur="500" fill="hold"/>
                                        <p:tgtEl>
                                          <p:spTgt spid="821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216"/>
                                        </p:tgtEl>
                                        <p:attrNameLst>
                                          <p:attrName>style.visibility</p:attrName>
                                        </p:attrNameLst>
                                      </p:cBhvr>
                                      <p:to>
                                        <p:strVal val="visible"/>
                                      </p:to>
                                    </p:set>
                                    <p:anim calcmode="lin" valueType="num">
                                      <p:cBhvr additive="base">
                                        <p:cTn id="23" dur="500" fill="hold"/>
                                        <p:tgtEl>
                                          <p:spTgt spid="8216"/>
                                        </p:tgtEl>
                                        <p:attrNameLst>
                                          <p:attrName>ppt_x</p:attrName>
                                        </p:attrNameLst>
                                      </p:cBhvr>
                                      <p:tavLst>
                                        <p:tav tm="0">
                                          <p:val>
                                            <p:strVal val="0-#ppt_w/2"/>
                                          </p:val>
                                        </p:tav>
                                        <p:tav tm="100000">
                                          <p:val>
                                            <p:strVal val="#ppt_x"/>
                                          </p:val>
                                        </p:tav>
                                      </p:tavLst>
                                    </p:anim>
                                    <p:anim calcmode="lin" valueType="num">
                                      <p:cBhvr additive="base">
                                        <p:cTn id="24" dur="500" fill="hold"/>
                                        <p:tgtEl>
                                          <p:spTgt spid="82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226"/>
                                        </p:tgtEl>
                                        <p:attrNameLst>
                                          <p:attrName>style.visibility</p:attrName>
                                        </p:attrNameLst>
                                      </p:cBhvr>
                                      <p:to>
                                        <p:strVal val="visible"/>
                                      </p:to>
                                    </p:set>
                                    <p:anim calcmode="lin" valueType="num">
                                      <p:cBhvr additive="base">
                                        <p:cTn id="27" dur="500" fill="hold"/>
                                        <p:tgtEl>
                                          <p:spTgt spid="8226"/>
                                        </p:tgtEl>
                                        <p:attrNameLst>
                                          <p:attrName>ppt_x</p:attrName>
                                        </p:attrNameLst>
                                      </p:cBhvr>
                                      <p:tavLst>
                                        <p:tav tm="0">
                                          <p:val>
                                            <p:strVal val="0-#ppt_w/2"/>
                                          </p:val>
                                        </p:tav>
                                        <p:tav tm="100000">
                                          <p:val>
                                            <p:strVal val="#ppt_x"/>
                                          </p:val>
                                        </p:tav>
                                      </p:tavLst>
                                    </p:anim>
                                    <p:anim calcmode="lin" valueType="num">
                                      <p:cBhvr additive="base">
                                        <p:cTn id="28" dur="500" fill="hold"/>
                                        <p:tgtEl>
                                          <p:spTgt spid="822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229"/>
                                        </p:tgtEl>
                                        <p:attrNameLst>
                                          <p:attrName>style.visibility</p:attrName>
                                        </p:attrNameLst>
                                      </p:cBhvr>
                                      <p:to>
                                        <p:strVal val="visible"/>
                                      </p:to>
                                    </p:set>
                                    <p:anim calcmode="lin" valueType="num">
                                      <p:cBhvr additive="base">
                                        <p:cTn id="31" dur="500" fill="hold"/>
                                        <p:tgtEl>
                                          <p:spTgt spid="8229"/>
                                        </p:tgtEl>
                                        <p:attrNameLst>
                                          <p:attrName>ppt_x</p:attrName>
                                        </p:attrNameLst>
                                      </p:cBhvr>
                                      <p:tavLst>
                                        <p:tav tm="0">
                                          <p:val>
                                            <p:strVal val="0-#ppt_w/2"/>
                                          </p:val>
                                        </p:tav>
                                        <p:tav tm="100000">
                                          <p:val>
                                            <p:strVal val="#ppt_x"/>
                                          </p:val>
                                        </p:tav>
                                      </p:tavLst>
                                    </p:anim>
                                    <p:anim calcmode="lin" valueType="num">
                                      <p:cBhvr additive="base">
                                        <p:cTn id="32" dur="500" fill="hold"/>
                                        <p:tgtEl>
                                          <p:spTgt spid="822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8236"/>
                                        </p:tgtEl>
                                        <p:attrNameLst>
                                          <p:attrName>style.visibility</p:attrName>
                                        </p:attrNameLst>
                                      </p:cBhvr>
                                      <p:to>
                                        <p:strVal val="visible"/>
                                      </p:to>
                                    </p:set>
                                    <p:anim calcmode="lin" valueType="num">
                                      <p:cBhvr additive="base">
                                        <p:cTn id="35" dur="500" fill="hold"/>
                                        <p:tgtEl>
                                          <p:spTgt spid="8236"/>
                                        </p:tgtEl>
                                        <p:attrNameLst>
                                          <p:attrName>ppt_x</p:attrName>
                                        </p:attrNameLst>
                                      </p:cBhvr>
                                      <p:tavLst>
                                        <p:tav tm="0">
                                          <p:val>
                                            <p:strVal val="0-#ppt_w/2"/>
                                          </p:val>
                                        </p:tav>
                                        <p:tav tm="100000">
                                          <p:val>
                                            <p:strVal val="#ppt_x"/>
                                          </p:val>
                                        </p:tav>
                                      </p:tavLst>
                                    </p:anim>
                                    <p:anim calcmode="lin" valueType="num">
                                      <p:cBhvr additive="base">
                                        <p:cTn id="36" dur="500" fill="hold"/>
                                        <p:tgtEl>
                                          <p:spTgt spid="823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8237"/>
                                        </p:tgtEl>
                                        <p:attrNameLst>
                                          <p:attrName>style.visibility</p:attrName>
                                        </p:attrNameLst>
                                      </p:cBhvr>
                                      <p:to>
                                        <p:strVal val="visible"/>
                                      </p:to>
                                    </p:set>
                                    <p:anim calcmode="lin" valueType="num">
                                      <p:cBhvr additive="base">
                                        <p:cTn id="39" dur="500" fill="hold"/>
                                        <p:tgtEl>
                                          <p:spTgt spid="8237"/>
                                        </p:tgtEl>
                                        <p:attrNameLst>
                                          <p:attrName>ppt_x</p:attrName>
                                        </p:attrNameLst>
                                      </p:cBhvr>
                                      <p:tavLst>
                                        <p:tav tm="0">
                                          <p:val>
                                            <p:strVal val="0-#ppt_w/2"/>
                                          </p:val>
                                        </p:tav>
                                        <p:tav tm="100000">
                                          <p:val>
                                            <p:strVal val="#ppt_x"/>
                                          </p:val>
                                        </p:tav>
                                      </p:tavLst>
                                    </p:anim>
                                    <p:anim calcmode="lin" valueType="num">
                                      <p:cBhvr additive="base">
                                        <p:cTn id="40" dur="500" fill="hold"/>
                                        <p:tgtEl>
                                          <p:spTgt spid="823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8238"/>
                                        </p:tgtEl>
                                        <p:attrNameLst>
                                          <p:attrName>style.visibility</p:attrName>
                                        </p:attrNameLst>
                                      </p:cBhvr>
                                      <p:to>
                                        <p:strVal val="visible"/>
                                      </p:to>
                                    </p:set>
                                    <p:anim calcmode="lin" valueType="num">
                                      <p:cBhvr additive="base">
                                        <p:cTn id="43" dur="500" fill="hold"/>
                                        <p:tgtEl>
                                          <p:spTgt spid="8238"/>
                                        </p:tgtEl>
                                        <p:attrNameLst>
                                          <p:attrName>ppt_x</p:attrName>
                                        </p:attrNameLst>
                                      </p:cBhvr>
                                      <p:tavLst>
                                        <p:tav tm="0">
                                          <p:val>
                                            <p:strVal val="0-#ppt_w/2"/>
                                          </p:val>
                                        </p:tav>
                                        <p:tav tm="100000">
                                          <p:val>
                                            <p:strVal val="#ppt_x"/>
                                          </p:val>
                                        </p:tav>
                                      </p:tavLst>
                                    </p:anim>
                                    <p:anim calcmode="lin" valueType="num">
                                      <p:cBhvr additive="base">
                                        <p:cTn id="44" dur="500" fill="hold"/>
                                        <p:tgtEl>
                                          <p:spTgt spid="823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8239"/>
                                        </p:tgtEl>
                                        <p:attrNameLst>
                                          <p:attrName>style.visibility</p:attrName>
                                        </p:attrNameLst>
                                      </p:cBhvr>
                                      <p:to>
                                        <p:strVal val="visible"/>
                                      </p:to>
                                    </p:set>
                                    <p:anim calcmode="lin" valueType="num">
                                      <p:cBhvr additive="base">
                                        <p:cTn id="47" dur="500" fill="hold"/>
                                        <p:tgtEl>
                                          <p:spTgt spid="8239"/>
                                        </p:tgtEl>
                                        <p:attrNameLst>
                                          <p:attrName>ppt_x</p:attrName>
                                        </p:attrNameLst>
                                      </p:cBhvr>
                                      <p:tavLst>
                                        <p:tav tm="0">
                                          <p:val>
                                            <p:strVal val="0-#ppt_w/2"/>
                                          </p:val>
                                        </p:tav>
                                        <p:tav tm="100000">
                                          <p:val>
                                            <p:strVal val="#ppt_x"/>
                                          </p:val>
                                        </p:tav>
                                      </p:tavLst>
                                    </p:anim>
                                    <p:anim calcmode="lin" valueType="num">
                                      <p:cBhvr additive="base">
                                        <p:cTn id="48" dur="500" fill="hold"/>
                                        <p:tgtEl>
                                          <p:spTgt spid="823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8240"/>
                                        </p:tgtEl>
                                        <p:attrNameLst>
                                          <p:attrName>style.visibility</p:attrName>
                                        </p:attrNameLst>
                                      </p:cBhvr>
                                      <p:to>
                                        <p:strVal val="visible"/>
                                      </p:to>
                                    </p:set>
                                    <p:anim calcmode="lin" valueType="num">
                                      <p:cBhvr additive="base">
                                        <p:cTn id="51" dur="500" fill="hold"/>
                                        <p:tgtEl>
                                          <p:spTgt spid="8240"/>
                                        </p:tgtEl>
                                        <p:attrNameLst>
                                          <p:attrName>ppt_x</p:attrName>
                                        </p:attrNameLst>
                                      </p:cBhvr>
                                      <p:tavLst>
                                        <p:tav tm="0">
                                          <p:val>
                                            <p:strVal val="0-#ppt_w/2"/>
                                          </p:val>
                                        </p:tav>
                                        <p:tav tm="100000">
                                          <p:val>
                                            <p:strVal val="#ppt_x"/>
                                          </p:val>
                                        </p:tav>
                                      </p:tavLst>
                                    </p:anim>
                                    <p:anim calcmode="lin" valueType="num">
                                      <p:cBhvr additive="base">
                                        <p:cTn id="52" dur="500" fill="hold"/>
                                        <p:tgtEl>
                                          <p:spTgt spid="8240"/>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8241"/>
                                        </p:tgtEl>
                                        <p:attrNameLst>
                                          <p:attrName>style.visibility</p:attrName>
                                        </p:attrNameLst>
                                      </p:cBhvr>
                                      <p:to>
                                        <p:strVal val="visible"/>
                                      </p:to>
                                    </p:set>
                                    <p:anim calcmode="lin" valueType="num">
                                      <p:cBhvr additive="base">
                                        <p:cTn id="55" dur="500" fill="hold"/>
                                        <p:tgtEl>
                                          <p:spTgt spid="8241"/>
                                        </p:tgtEl>
                                        <p:attrNameLst>
                                          <p:attrName>ppt_x</p:attrName>
                                        </p:attrNameLst>
                                      </p:cBhvr>
                                      <p:tavLst>
                                        <p:tav tm="0">
                                          <p:val>
                                            <p:strVal val="0-#ppt_w/2"/>
                                          </p:val>
                                        </p:tav>
                                        <p:tav tm="100000">
                                          <p:val>
                                            <p:strVal val="#ppt_x"/>
                                          </p:val>
                                        </p:tav>
                                      </p:tavLst>
                                    </p:anim>
                                    <p:anim calcmode="lin" valueType="num">
                                      <p:cBhvr additive="base">
                                        <p:cTn id="56" dur="500" fill="hold"/>
                                        <p:tgtEl>
                                          <p:spTgt spid="824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8242"/>
                                        </p:tgtEl>
                                        <p:attrNameLst>
                                          <p:attrName>style.visibility</p:attrName>
                                        </p:attrNameLst>
                                      </p:cBhvr>
                                      <p:to>
                                        <p:strVal val="visible"/>
                                      </p:to>
                                    </p:set>
                                    <p:anim calcmode="lin" valueType="num">
                                      <p:cBhvr additive="base">
                                        <p:cTn id="59" dur="500" fill="hold"/>
                                        <p:tgtEl>
                                          <p:spTgt spid="8242"/>
                                        </p:tgtEl>
                                        <p:attrNameLst>
                                          <p:attrName>ppt_x</p:attrName>
                                        </p:attrNameLst>
                                      </p:cBhvr>
                                      <p:tavLst>
                                        <p:tav tm="0">
                                          <p:val>
                                            <p:strVal val="0-#ppt_w/2"/>
                                          </p:val>
                                        </p:tav>
                                        <p:tav tm="100000">
                                          <p:val>
                                            <p:strVal val="#ppt_x"/>
                                          </p:val>
                                        </p:tav>
                                      </p:tavLst>
                                    </p:anim>
                                    <p:anim calcmode="lin" valueType="num">
                                      <p:cBhvr additive="base">
                                        <p:cTn id="60" dur="500" fill="hold"/>
                                        <p:tgtEl>
                                          <p:spTgt spid="8242"/>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8243"/>
                                        </p:tgtEl>
                                        <p:attrNameLst>
                                          <p:attrName>style.visibility</p:attrName>
                                        </p:attrNameLst>
                                      </p:cBhvr>
                                      <p:to>
                                        <p:strVal val="visible"/>
                                      </p:to>
                                    </p:set>
                                    <p:anim calcmode="lin" valueType="num">
                                      <p:cBhvr additive="base">
                                        <p:cTn id="63" dur="500" fill="hold"/>
                                        <p:tgtEl>
                                          <p:spTgt spid="8243"/>
                                        </p:tgtEl>
                                        <p:attrNameLst>
                                          <p:attrName>ppt_x</p:attrName>
                                        </p:attrNameLst>
                                      </p:cBhvr>
                                      <p:tavLst>
                                        <p:tav tm="0">
                                          <p:val>
                                            <p:strVal val="0-#ppt_w/2"/>
                                          </p:val>
                                        </p:tav>
                                        <p:tav tm="100000">
                                          <p:val>
                                            <p:strVal val="#ppt_x"/>
                                          </p:val>
                                        </p:tav>
                                      </p:tavLst>
                                    </p:anim>
                                    <p:anim calcmode="lin" valueType="num">
                                      <p:cBhvr additive="base">
                                        <p:cTn id="64" dur="500" fill="hold"/>
                                        <p:tgtEl>
                                          <p:spTgt spid="8243"/>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8228"/>
                                        </p:tgtEl>
                                        <p:attrNameLst>
                                          <p:attrName>style.visibility</p:attrName>
                                        </p:attrNameLst>
                                      </p:cBhvr>
                                      <p:to>
                                        <p:strVal val="visible"/>
                                      </p:to>
                                    </p:set>
                                    <p:anim calcmode="lin" valueType="num">
                                      <p:cBhvr additive="base">
                                        <p:cTn id="67" dur="500" fill="hold"/>
                                        <p:tgtEl>
                                          <p:spTgt spid="8228"/>
                                        </p:tgtEl>
                                        <p:attrNameLst>
                                          <p:attrName>ppt_x</p:attrName>
                                        </p:attrNameLst>
                                      </p:cBhvr>
                                      <p:tavLst>
                                        <p:tav tm="0">
                                          <p:val>
                                            <p:strVal val="0-#ppt_w/2"/>
                                          </p:val>
                                        </p:tav>
                                        <p:tav tm="100000">
                                          <p:val>
                                            <p:strVal val="#ppt_x"/>
                                          </p:val>
                                        </p:tav>
                                      </p:tavLst>
                                    </p:anim>
                                    <p:anim calcmode="lin" valueType="num">
                                      <p:cBhvr additive="base">
                                        <p:cTn id="68" dur="500" fill="hold"/>
                                        <p:tgtEl>
                                          <p:spTgt spid="8228"/>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8231"/>
                                        </p:tgtEl>
                                        <p:attrNameLst>
                                          <p:attrName>style.visibility</p:attrName>
                                        </p:attrNameLst>
                                      </p:cBhvr>
                                      <p:to>
                                        <p:strVal val="visible"/>
                                      </p:to>
                                    </p:set>
                                    <p:anim calcmode="lin" valueType="num">
                                      <p:cBhvr additive="base">
                                        <p:cTn id="71" dur="500" fill="hold"/>
                                        <p:tgtEl>
                                          <p:spTgt spid="8231"/>
                                        </p:tgtEl>
                                        <p:attrNameLst>
                                          <p:attrName>ppt_x</p:attrName>
                                        </p:attrNameLst>
                                      </p:cBhvr>
                                      <p:tavLst>
                                        <p:tav tm="0">
                                          <p:val>
                                            <p:strVal val="0-#ppt_w/2"/>
                                          </p:val>
                                        </p:tav>
                                        <p:tav tm="100000">
                                          <p:val>
                                            <p:strVal val="#ppt_x"/>
                                          </p:val>
                                        </p:tav>
                                      </p:tavLst>
                                    </p:anim>
                                    <p:anim calcmode="lin" valueType="num">
                                      <p:cBhvr additive="base">
                                        <p:cTn id="72" dur="500" fill="hold"/>
                                        <p:tgtEl>
                                          <p:spTgt spid="8231"/>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8233"/>
                                        </p:tgtEl>
                                        <p:attrNameLst>
                                          <p:attrName>style.visibility</p:attrName>
                                        </p:attrNameLst>
                                      </p:cBhvr>
                                      <p:to>
                                        <p:strVal val="visible"/>
                                      </p:to>
                                    </p:set>
                                    <p:anim calcmode="lin" valueType="num">
                                      <p:cBhvr additive="base">
                                        <p:cTn id="75" dur="500" fill="hold"/>
                                        <p:tgtEl>
                                          <p:spTgt spid="8233"/>
                                        </p:tgtEl>
                                        <p:attrNameLst>
                                          <p:attrName>ppt_x</p:attrName>
                                        </p:attrNameLst>
                                      </p:cBhvr>
                                      <p:tavLst>
                                        <p:tav tm="0">
                                          <p:val>
                                            <p:strVal val="0-#ppt_w/2"/>
                                          </p:val>
                                        </p:tav>
                                        <p:tav tm="100000">
                                          <p:val>
                                            <p:strVal val="#ppt_x"/>
                                          </p:val>
                                        </p:tav>
                                      </p:tavLst>
                                    </p:anim>
                                    <p:anim calcmode="lin" valueType="num">
                                      <p:cBhvr additive="base">
                                        <p:cTn id="76" dur="500" fill="hold"/>
                                        <p:tgtEl>
                                          <p:spTgt spid="8233"/>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8235"/>
                                        </p:tgtEl>
                                        <p:attrNameLst>
                                          <p:attrName>style.visibility</p:attrName>
                                        </p:attrNameLst>
                                      </p:cBhvr>
                                      <p:to>
                                        <p:strVal val="visible"/>
                                      </p:to>
                                    </p:set>
                                    <p:anim calcmode="lin" valueType="num">
                                      <p:cBhvr additive="base">
                                        <p:cTn id="79" dur="500" fill="hold"/>
                                        <p:tgtEl>
                                          <p:spTgt spid="8235"/>
                                        </p:tgtEl>
                                        <p:attrNameLst>
                                          <p:attrName>ppt_x</p:attrName>
                                        </p:attrNameLst>
                                      </p:cBhvr>
                                      <p:tavLst>
                                        <p:tav tm="0">
                                          <p:val>
                                            <p:strVal val="0-#ppt_w/2"/>
                                          </p:val>
                                        </p:tav>
                                        <p:tav tm="100000">
                                          <p:val>
                                            <p:strVal val="#ppt_x"/>
                                          </p:val>
                                        </p:tav>
                                      </p:tavLst>
                                    </p:anim>
                                    <p:anim calcmode="lin" valueType="num">
                                      <p:cBhvr additive="base">
                                        <p:cTn id="80" dur="500" fill="hold"/>
                                        <p:tgtEl>
                                          <p:spTgt spid="8235"/>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8244"/>
                                        </p:tgtEl>
                                        <p:attrNameLst>
                                          <p:attrName>style.visibility</p:attrName>
                                        </p:attrNameLst>
                                      </p:cBhvr>
                                      <p:to>
                                        <p:strVal val="visible"/>
                                      </p:to>
                                    </p:set>
                                    <p:anim calcmode="lin" valueType="num">
                                      <p:cBhvr additive="base">
                                        <p:cTn id="83" dur="500" fill="hold"/>
                                        <p:tgtEl>
                                          <p:spTgt spid="8244"/>
                                        </p:tgtEl>
                                        <p:attrNameLst>
                                          <p:attrName>ppt_x</p:attrName>
                                        </p:attrNameLst>
                                      </p:cBhvr>
                                      <p:tavLst>
                                        <p:tav tm="0">
                                          <p:val>
                                            <p:strVal val="0-#ppt_w/2"/>
                                          </p:val>
                                        </p:tav>
                                        <p:tav tm="100000">
                                          <p:val>
                                            <p:strVal val="#ppt_x"/>
                                          </p:val>
                                        </p:tav>
                                      </p:tavLst>
                                    </p:anim>
                                    <p:anim calcmode="lin" valueType="num">
                                      <p:cBhvr additive="base">
                                        <p:cTn id="84" dur="500" fill="hold"/>
                                        <p:tgtEl>
                                          <p:spTgt spid="8244"/>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8245"/>
                                        </p:tgtEl>
                                        <p:attrNameLst>
                                          <p:attrName>style.visibility</p:attrName>
                                        </p:attrNameLst>
                                      </p:cBhvr>
                                      <p:to>
                                        <p:strVal val="visible"/>
                                      </p:to>
                                    </p:set>
                                    <p:anim calcmode="lin" valueType="num">
                                      <p:cBhvr additive="base">
                                        <p:cTn id="87" dur="500" fill="hold"/>
                                        <p:tgtEl>
                                          <p:spTgt spid="8245"/>
                                        </p:tgtEl>
                                        <p:attrNameLst>
                                          <p:attrName>ppt_x</p:attrName>
                                        </p:attrNameLst>
                                      </p:cBhvr>
                                      <p:tavLst>
                                        <p:tav tm="0">
                                          <p:val>
                                            <p:strVal val="0-#ppt_w/2"/>
                                          </p:val>
                                        </p:tav>
                                        <p:tav tm="100000">
                                          <p:val>
                                            <p:strVal val="#ppt_x"/>
                                          </p:val>
                                        </p:tav>
                                      </p:tavLst>
                                    </p:anim>
                                    <p:anim calcmode="lin" valueType="num">
                                      <p:cBhvr additive="base">
                                        <p:cTn id="88" dur="500" fill="hold"/>
                                        <p:tgtEl>
                                          <p:spTgt spid="8245"/>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8246"/>
                                        </p:tgtEl>
                                        <p:attrNameLst>
                                          <p:attrName>style.visibility</p:attrName>
                                        </p:attrNameLst>
                                      </p:cBhvr>
                                      <p:to>
                                        <p:strVal val="visible"/>
                                      </p:to>
                                    </p:set>
                                    <p:anim calcmode="lin" valueType="num">
                                      <p:cBhvr additive="base">
                                        <p:cTn id="91" dur="500" fill="hold"/>
                                        <p:tgtEl>
                                          <p:spTgt spid="8246"/>
                                        </p:tgtEl>
                                        <p:attrNameLst>
                                          <p:attrName>ppt_x</p:attrName>
                                        </p:attrNameLst>
                                      </p:cBhvr>
                                      <p:tavLst>
                                        <p:tav tm="0">
                                          <p:val>
                                            <p:strVal val="0-#ppt_w/2"/>
                                          </p:val>
                                        </p:tav>
                                        <p:tav tm="100000">
                                          <p:val>
                                            <p:strVal val="#ppt_x"/>
                                          </p:val>
                                        </p:tav>
                                      </p:tavLst>
                                    </p:anim>
                                    <p:anim calcmode="lin" valueType="num">
                                      <p:cBhvr additive="base">
                                        <p:cTn id="92" dur="500" fill="hold"/>
                                        <p:tgtEl>
                                          <p:spTgt spid="8246"/>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8247"/>
                                        </p:tgtEl>
                                        <p:attrNameLst>
                                          <p:attrName>style.visibility</p:attrName>
                                        </p:attrNameLst>
                                      </p:cBhvr>
                                      <p:to>
                                        <p:strVal val="visible"/>
                                      </p:to>
                                    </p:set>
                                    <p:anim calcmode="lin" valueType="num">
                                      <p:cBhvr additive="base">
                                        <p:cTn id="95" dur="500" fill="hold"/>
                                        <p:tgtEl>
                                          <p:spTgt spid="8247"/>
                                        </p:tgtEl>
                                        <p:attrNameLst>
                                          <p:attrName>ppt_x</p:attrName>
                                        </p:attrNameLst>
                                      </p:cBhvr>
                                      <p:tavLst>
                                        <p:tav tm="0">
                                          <p:val>
                                            <p:strVal val="0-#ppt_w/2"/>
                                          </p:val>
                                        </p:tav>
                                        <p:tav tm="100000">
                                          <p:val>
                                            <p:strVal val="#ppt_x"/>
                                          </p:val>
                                        </p:tav>
                                      </p:tavLst>
                                    </p:anim>
                                    <p:anim calcmode="lin" valueType="num">
                                      <p:cBhvr additive="base">
                                        <p:cTn id="96" dur="500" fill="hold"/>
                                        <p:tgtEl>
                                          <p:spTgt spid="8247"/>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0"/>
                                  </p:stCondLst>
                                  <p:childTnLst>
                                    <p:set>
                                      <p:cBhvr>
                                        <p:cTn id="98" dur="1" fill="hold">
                                          <p:stCondLst>
                                            <p:cond delay="0"/>
                                          </p:stCondLst>
                                        </p:cTn>
                                        <p:tgtEl>
                                          <p:spTgt spid="8225"/>
                                        </p:tgtEl>
                                        <p:attrNameLst>
                                          <p:attrName>style.visibility</p:attrName>
                                        </p:attrNameLst>
                                      </p:cBhvr>
                                      <p:to>
                                        <p:strVal val="visible"/>
                                      </p:to>
                                    </p:set>
                                    <p:anim calcmode="lin" valueType="num">
                                      <p:cBhvr additive="base">
                                        <p:cTn id="99" dur="500" fill="hold"/>
                                        <p:tgtEl>
                                          <p:spTgt spid="8225"/>
                                        </p:tgtEl>
                                        <p:attrNameLst>
                                          <p:attrName>ppt_x</p:attrName>
                                        </p:attrNameLst>
                                      </p:cBhvr>
                                      <p:tavLst>
                                        <p:tav tm="0">
                                          <p:val>
                                            <p:strVal val="0-#ppt_w/2"/>
                                          </p:val>
                                        </p:tav>
                                        <p:tav tm="100000">
                                          <p:val>
                                            <p:strVal val="#ppt_x"/>
                                          </p:val>
                                        </p:tav>
                                      </p:tavLst>
                                    </p:anim>
                                    <p:anim calcmode="lin" valueType="num">
                                      <p:cBhvr additive="base">
                                        <p:cTn id="100" dur="500" fill="hold"/>
                                        <p:tgtEl>
                                          <p:spTgt spid="8225"/>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0"/>
                                  </p:stCondLst>
                                  <p:childTnLst>
                                    <p:set>
                                      <p:cBhvr>
                                        <p:cTn id="102" dur="1" fill="hold">
                                          <p:stCondLst>
                                            <p:cond delay="0"/>
                                          </p:stCondLst>
                                        </p:cTn>
                                        <p:tgtEl>
                                          <p:spTgt spid="8232"/>
                                        </p:tgtEl>
                                        <p:attrNameLst>
                                          <p:attrName>style.visibility</p:attrName>
                                        </p:attrNameLst>
                                      </p:cBhvr>
                                      <p:to>
                                        <p:strVal val="visible"/>
                                      </p:to>
                                    </p:set>
                                    <p:anim calcmode="lin" valueType="num">
                                      <p:cBhvr additive="base">
                                        <p:cTn id="103" dur="500" fill="hold"/>
                                        <p:tgtEl>
                                          <p:spTgt spid="8232"/>
                                        </p:tgtEl>
                                        <p:attrNameLst>
                                          <p:attrName>ppt_x</p:attrName>
                                        </p:attrNameLst>
                                      </p:cBhvr>
                                      <p:tavLst>
                                        <p:tav tm="0">
                                          <p:val>
                                            <p:strVal val="0-#ppt_w/2"/>
                                          </p:val>
                                        </p:tav>
                                        <p:tav tm="100000">
                                          <p:val>
                                            <p:strVal val="#ppt_x"/>
                                          </p:val>
                                        </p:tav>
                                      </p:tavLst>
                                    </p:anim>
                                    <p:anim calcmode="lin" valueType="num">
                                      <p:cBhvr additive="base">
                                        <p:cTn id="104" dur="500" fill="hold"/>
                                        <p:tgtEl>
                                          <p:spTgt spid="8232"/>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8234"/>
                                        </p:tgtEl>
                                        <p:attrNameLst>
                                          <p:attrName>style.visibility</p:attrName>
                                        </p:attrNameLst>
                                      </p:cBhvr>
                                      <p:to>
                                        <p:strVal val="visible"/>
                                      </p:to>
                                    </p:set>
                                    <p:anim calcmode="lin" valueType="num">
                                      <p:cBhvr additive="base">
                                        <p:cTn id="107" dur="500" fill="hold"/>
                                        <p:tgtEl>
                                          <p:spTgt spid="8234"/>
                                        </p:tgtEl>
                                        <p:attrNameLst>
                                          <p:attrName>ppt_x</p:attrName>
                                        </p:attrNameLst>
                                      </p:cBhvr>
                                      <p:tavLst>
                                        <p:tav tm="0">
                                          <p:val>
                                            <p:strVal val="0-#ppt_w/2"/>
                                          </p:val>
                                        </p:tav>
                                        <p:tav tm="100000">
                                          <p:val>
                                            <p:strVal val="#ppt_x"/>
                                          </p:val>
                                        </p:tav>
                                      </p:tavLst>
                                    </p:anim>
                                    <p:anim calcmode="lin" valueType="num">
                                      <p:cBhvr additive="base">
                                        <p:cTn id="108" dur="500" fill="hold"/>
                                        <p:tgtEl>
                                          <p:spTgt spid="82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p:bldP spid="8203" grpId="0"/>
      <p:bldP spid="8214" grpId="0"/>
      <p:bldP spid="8215" grpId="0"/>
      <p:bldP spid="8216" grpId="0"/>
      <p:bldP spid="8226" grpId="0"/>
      <p:bldP spid="82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標題 1">
            <a:extLst>
              <a:ext uri="{FF2B5EF4-FFF2-40B4-BE49-F238E27FC236}">
                <a16:creationId xmlns:a16="http://schemas.microsoft.com/office/drawing/2014/main" id="{C2ECE80E-52C3-5D4D-9C6E-655174DC5768}"/>
              </a:ext>
            </a:extLst>
          </p:cNvPr>
          <p:cNvSpPr>
            <a:spLocks noGrp="1" noChangeArrowheads="1"/>
          </p:cNvSpPr>
          <p:nvPr>
            <p:ph type="title"/>
          </p:nvPr>
        </p:nvSpPr>
        <p:spPr>
          <a:xfrm>
            <a:off x="457200" y="274638"/>
            <a:ext cx="8382000" cy="1143000"/>
          </a:xfrm>
        </p:spPr>
        <p:txBody>
          <a:bodyPr/>
          <a:lstStyle/>
          <a:p>
            <a:r>
              <a:rPr lang="en-US" altLang="zh-TW"/>
              <a:t>Small World Experiments by Facebook</a:t>
            </a:r>
            <a:endParaRPr lang="zh-TW" altLang="en-US"/>
          </a:p>
        </p:txBody>
      </p:sp>
      <p:sp>
        <p:nvSpPr>
          <p:cNvPr id="59394" name="文字版面配置區 2">
            <a:extLst>
              <a:ext uri="{FF2B5EF4-FFF2-40B4-BE49-F238E27FC236}">
                <a16:creationId xmlns:a16="http://schemas.microsoft.com/office/drawing/2014/main" id="{60E040A5-DAB0-2A43-A362-A43E5C0D4340}"/>
              </a:ext>
            </a:extLst>
          </p:cNvPr>
          <p:cNvSpPr>
            <a:spLocks noGrp="1" noChangeArrowheads="1"/>
          </p:cNvSpPr>
          <p:nvPr>
            <p:ph type="body" sz="half" idx="1"/>
          </p:nvPr>
        </p:nvSpPr>
        <p:spPr>
          <a:xfrm>
            <a:off x="457200" y="1600200"/>
            <a:ext cx="8437563" cy="1295400"/>
          </a:xfrm>
        </p:spPr>
        <p:txBody>
          <a:bodyPr/>
          <a:lstStyle/>
          <a:p>
            <a:r>
              <a:rPr lang="zh-Hant" altLang="en-US"/>
              <a:t>你與</a:t>
            </a:r>
            <a:r>
              <a:rPr lang="en-US" altLang="zh-Hant"/>
              <a:t>                     </a:t>
            </a:r>
            <a:r>
              <a:rPr lang="zh-Hant" altLang="en-US"/>
              <a:t>的距離？</a:t>
            </a:r>
            <a:endParaRPr lang="zh-TW" altLang="en-US"/>
          </a:p>
        </p:txBody>
      </p:sp>
      <p:pic>
        <p:nvPicPr>
          <p:cNvPr id="5" name="圖片 4">
            <a:extLst>
              <a:ext uri="{FF2B5EF4-FFF2-40B4-BE49-F238E27FC236}">
                <a16:creationId xmlns:a16="http://schemas.microsoft.com/office/drawing/2014/main" id="{5A479023-C957-9B46-B57B-DDD4DF5A7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7600"/>
            <a:ext cx="32766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89E6B7F3-2961-EB46-92CA-7665B0A54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3429000"/>
            <a:ext cx="4056062"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30191656-C3E4-514E-B516-2027B069DCC4}"/>
              </a:ext>
            </a:extLst>
          </p:cNvPr>
          <p:cNvSpPr>
            <a:spLocks noChangeArrowheads="1"/>
          </p:cNvSpPr>
          <p:nvPr/>
        </p:nvSpPr>
        <p:spPr bwMode="auto">
          <a:xfrm>
            <a:off x="609600" y="6149975"/>
            <a:ext cx="861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en-US" altLang="zh-TW" sz="1800">
                <a:latin typeface="Comic Sans MS" panose="030F0902030302020204" pitchFamily="66" charset="0"/>
              </a:rPr>
              <a:t>https://research.fb.com/three-and-a-half-degrees-of-separation/?hc_location=ufi</a:t>
            </a:r>
            <a:endParaRPr lang="zh-TW" altLang="en-US" sz="1800">
              <a:latin typeface="Comic Sans MS" panose="030F0902030302020204" pitchFamily="66" charset="0"/>
            </a:endParaRPr>
          </a:p>
        </p:txBody>
      </p:sp>
      <p:pic>
        <p:nvPicPr>
          <p:cNvPr id="59398" name="圖片 7">
            <a:extLst>
              <a:ext uri="{FF2B5EF4-FFF2-40B4-BE49-F238E27FC236}">
                <a16:creationId xmlns:a16="http://schemas.microsoft.com/office/drawing/2014/main" id="{4775CE42-A66C-D642-BE14-0B4150548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1600200"/>
            <a:ext cx="2019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25C5B27-F535-474F-8449-81A4DFAF0D0F}"/>
              </a:ext>
            </a:extLst>
          </p:cNvPr>
          <p:cNvSpPr>
            <a:spLocks noGrp="1" noChangeArrowheads="1"/>
          </p:cNvSpPr>
          <p:nvPr>
            <p:ph type="title"/>
          </p:nvPr>
        </p:nvSpPr>
        <p:spPr/>
        <p:txBody>
          <a:bodyPr/>
          <a:lstStyle/>
          <a:p>
            <a:pPr eaLnBrk="1" hangingPunct="1">
              <a:defRPr/>
            </a:pPr>
            <a:r>
              <a:rPr lang="en-US" altLang="zh-TW" dirty="0">
                <a:latin typeface="+mn-lt"/>
                <a:cs typeface="+mj-cs"/>
              </a:rPr>
              <a:t>Network Properties</a:t>
            </a:r>
          </a:p>
        </p:txBody>
      </p:sp>
      <p:sp>
        <p:nvSpPr>
          <p:cNvPr id="60418" name="Rectangle 3">
            <a:extLst>
              <a:ext uri="{FF2B5EF4-FFF2-40B4-BE49-F238E27FC236}">
                <a16:creationId xmlns:a16="http://schemas.microsoft.com/office/drawing/2014/main" id="{7A4304F1-B5D0-1E47-AD56-749837A297D0}"/>
              </a:ext>
            </a:extLst>
          </p:cNvPr>
          <p:cNvSpPr>
            <a:spLocks noGrp="1" noChangeArrowheads="1"/>
          </p:cNvSpPr>
          <p:nvPr>
            <p:ph type="body" idx="1"/>
          </p:nvPr>
        </p:nvSpPr>
        <p:spPr/>
        <p:txBody>
          <a:bodyPr/>
          <a:lstStyle/>
          <a:p>
            <a:pPr eaLnBrk="1" hangingPunct="1"/>
            <a:r>
              <a:rPr lang="en-US" altLang="zh-TW"/>
              <a:t>Average Distance between Pairs (Small)</a:t>
            </a:r>
          </a:p>
          <a:p>
            <a:pPr eaLnBrk="1" hangingPunct="1"/>
            <a:r>
              <a:rPr lang="en-US" altLang="zh-TW">
                <a:solidFill>
                  <a:srgbClr val="FF3300"/>
                </a:solidFill>
              </a:rPr>
              <a:t>Transitivity</a:t>
            </a:r>
          </a:p>
          <a:p>
            <a:pPr eaLnBrk="1" hangingPunct="1"/>
            <a:r>
              <a:rPr lang="en-US" altLang="zh-TW"/>
              <a:t>Degree Distribution</a:t>
            </a:r>
          </a:p>
          <a:p>
            <a:pPr eaLnBrk="1" hangingPunct="1"/>
            <a:r>
              <a:rPr lang="en-US" altLang="zh-TW"/>
              <a:t>Network Resilience</a:t>
            </a:r>
          </a:p>
          <a:p>
            <a:pPr eaLnBrk="1" hangingPunct="1"/>
            <a:r>
              <a:rPr lang="en-US" altLang="zh-TW"/>
              <a:t>Mixing Patterns</a:t>
            </a:r>
          </a:p>
          <a:p>
            <a:pPr eaLnBrk="1" hangingPunct="1"/>
            <a:r>
              <a:rPr lang="en-US" altLang="zh-TW"/>
              <a:t>Degree Correlations</a:t>
            </a:r>
          </a:p>
          <a:p>
            <a:pPr eaLnBrk="1" hangingPunct="1"/>
            <a:r>
              <a:rPr lang="en-US" altLang="zh-TW"/>
              <a:t>Clustering Structure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1A336BD-E0DB-AB4C-A343-8FD4668848DF}"/>
              </a:ext>
            </a:extLst>
          </p:cNvPr>
          <p:cNvSpPr>
            <a:spLocks noGrp="1" noChangeArrowheads="1"/>
          </p:cNvSpPr>
          <p:nvPr>
            <p:ph type="title"/>
          </p:nvPr>
        </p:nvSpPr>
        <p:spPr>
          <a:xfrm>
            <a:off x="457200" y="0"/>
            <a:ext cx="8229600" cy="1143000"/>
          </a:xfrm>
        </p:spPr>
        <p:txBody>
          <a:bodyPr/>
          <a:lstStyle/>
          <a:p>
            <a:pPr eaLnBrk="1" hangingPunct="1">
              <a:defRPr/>
            </a:pPr>
            <a:r>
              <a:rPr lang="en-US" altLang="zh-TW" dirty="0">
                <a:solidFill>
                  <a:schemeClr val="tx1"/>
                </a:solidFill>
                <a:latin typeface="+mn-lt"/>
                <a:cs typeface="+mj-cs"/>
              </a:rPr>
              <a:t>Transitivity</a:t>
            </a:r>
          </a:p>
        </p:txBody>
      </p:sp>
      <p:sp>
        <p:nvSpPr>
          <p:cNvPr id="61442" name="Rectangle 3">
            <a:extLst>
              <a:ext uri="{FF2B5EF4-FFF2-40B4-BE49-F238E27FC236}">
                <a16:creationId xmlns:a16="http://schemas.microsoft.com/office/drawing/2014/main" id="{D2DD7203-90AE-AF4E-A013-EBF4A6E3AABA}"/>
              </a:ext>
            </a:extLst>
          </p:cNvPr>
          <p:cNvSpPr>
            <a:spLocks noGrp="1" noChangeArrowheads="1"/>
          </p:cNvSpPr>
          <p:nvPr>
            <p:ph type="body" idx="1"/>
          </p:nvPr>
        </p:nvSpPr>
        <p:spPr>
          <a:xfrm>
            <a:off x="457200" y="990600"/>
            <a:ext cx="8229600" cy="4525963"/>
          </a:xfrm>
        </p:spPr>
        <p:txBody>
          <a:bodyPr/>
          <a:lstStyle/>
          <a:p>
            <a:pPr eaLnBrk="1" hangingPunct="1"/>
            <a:r>
              <a:rPr lang="en-US" altLang="zh-TW"/>
              <a:t>Clustering Coefficient </a:t>
            </a:r>
          </a:p>
          <a:p>
            <a:pPr eaLnBrk="1" hangingPunct="1"/>
            <a:r>
              <a:rPr lang="it-IT" altLang="zh-TW" sz="2800"/>
              <a:t>I</a:t>
            </a:r>
            <a:r>
              <a:rPr lang="en-US" altLang="zh-TW" sz="2800"/>
              <a:t>f vertex A is connected to vertex B and vertex B to vertex C, then likely vertex A will also be connected to vertex C.</a:t>
            </a:r>
          </a:p>
          <a:p>
            <a:pPr eaLnBrk="1" hangingPunct="1"/>
            <a:r>
              <a:rPr lang="en-US" altLang="zh-TW" sz="2800">
                <a:latin typeface="Comic Sans MS" panose="030F0902030302020204" pitchFamily="66" charset="0"/>
              </a:rPr>
              <a:t>A measurement that computes the probability that the friend of your friend is your friend </a:t>
            </a:r>
          </a:p>
          <a:p>
            <a:pPr eaLnBrk="1" hangingPunct="1"/>
            <a:endParaRPr lang="en-US" altLang="zh-TW" sz="2800">
              <a:latin typeface="Comic Sans MS" panose="030F0902030302020204" pitchFamily="66" charset="0"/>
            </a:endParaRPr>
          </a:p>
        </p:txBody>
      </p:sp>
      <p:pic>
        <p:nvPicPr>
          <p:cNvPr id="61443" name="Picture 6">
            <a:extLst>
              <a:ext uri="{FF2B5EF4-FFF2-40B4-BE49-F238E27FC236}">
                <a16:creationId xmlns:a16="http://schemas.microsoft.com/office/drawing/2014/main" id="{4980DAF7-C240-B24B-B278-5D59052F9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962400"/>
            <a:ext cx="5562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8">
            <a:extLst>
              <a:ext uri="{FF2B5EF4-FFF2-40B4-BE49-F238E27FC236}">
                <a16:creationId xmlns:a16="http://schemas.microsoft.com/office/drawing/2014/main" id="{9EB78F58-E2B3-5E44-9114-963D3B8E0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5334000"/>
            <a:ext cx="5335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9">
            <a:extLst>
              <a:ext uri="{FF2B5EF4-FFF2-40B4-BE49-F238E27FC236}">
                <a16:creationId xmlns:a16="http://schemas.microsoft.com/office/drawing/2014/main" id="{328365ED-930B-F848-828A-73F6F9BC8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88" y="5257800"/>
            <a:ext cx="17208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Line 10">
            <a:extLst>
              <a:ext uri="{FF2B5EF4-FFF2-40B4-BE49-F238E27FC236}">
                <a16:creationId xmlns:a16="http://schemas.microsoft.com/office/drawing/2014/main" id="{1867E4A2-AC1E-1B45-8B02-3E500A4D724C}"/>
              </a:ext>
            </a:extLst>
          </p:cNvPr>
          <p:cNvSpPr>
            <a:spLocks noChangeShapeType="1"/>
          </p:cNvSpPr>
          <p:nvPr/>
        </p:nvSpPr>
        <p:spPr bwMode="auto">
          <a:xfrm>
            <a:off x="1143000" y="6172200"/>
            <a:ext cx="71628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1447" name="Line 11">
            <a:extLst>
              <a:ext uri="{FF2B5EF4-FFF2-40B4-BE49-F238E27FC236}">
                <a16:creationId xmlns:a16="http://schemas.microsoft.com/office/drawing/2014/main" id="{B7FB6967-B4D3-444C-8F6A-899DB89298E3}"/>
              </a:ext>
            </a:extLst>
          </p:cNvPr>
          <p:cNvSpPr>
            <a:spLocks noChangeShapeType="1"/>
          </p:cNvSpPr>
          <p:nvPr/>
        </p:nvSpPr>
        <p:spPr bwMode="auto">
          <a:xfrm>
            <a:off x="1981200" y="4876800"/>
            <a:ext cx="4724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1448" name="Text Box 12">
            <a:extLst>
              <a:ext uri="{FF2B5EF4-FFF2-40B4-BE49-F238E27FC236}">
                <a16:creationId xmlns:a16="http://schemas.microsoft.com/office/drawing/2014/main" id="{4A374465-8740-5A41-9E2E-E5E7770ACA94}"/>
              </a:ext>
            </a:extLst>
          </p:cNvPr>
          <p:cNvSpPr txBox="1">
            <a:spLocks noChangeArrowheads="1"/>
          </p:cNvSpPr>
          <p:nvPr/>
        </p:nvSpPr>
        <p:spPr bwMode="auto">
          <a:xfrm>
            <a:off x="746125" y="4343400"/>
            <a:ext cx="898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Way1 :</a:t>
            </a:r>
          </a:p>
        </p:txBody>
      </p:sp>
      <p:sp>
        <p:nvSpPr>
          <p:cNvPr id="61449" name="Text Box 13">
            <a:extLst>
              <a:ext uri="{FF2B5EF4-FFF2-40B4-BE49-F238E27FC236}">
                <a16:creationId xmlns:a16="http://schemas.microsoft.com/office/drawing/2014/main" id="{A53D08E8-F16F-8B4C-890C-1C27ACA465B3}"/>
              </a:ext>
            </a:extLst>
          </p:cNvPr>
          <p:cNvSpPr txBox="1">
            <a:spLocks noChangeArrowheads="1"/>
          </p:cNvSpPr>
          <p:nvPr/>
        </p:nvSpPr>
        <p:spPr bwMode="auto">
          <a:xfrm>
            <a:off x="320675" y="5424488"/>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Comic Sans MS" panose="030F0902030302020204" pitchFamily="66" charset="0"/>
              </a:rPr>
              <a:t>Way2 :</a:t>
            </a:r>
          </a:p>
        </p:txBody>
      </p:sp>
      <p:pic>
        <p:nvPicPr>
          <p:cNvPr id="30734" name="Picture 14">
            <a:extLst>
              <a:ext uri="{FF2B5EF4-FFF2-40B4-BE49-F238E27FC236}">
                <a16:creationId xmlns:a16="http://schemas.microsoft.com/office/drawing/2014/main" id="{0CC8ABA3-26E7-9C42-A422-0FF0ADA23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48000"/>
            <a:ext cx="91440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30734"/>
                                        </p:tgtEl>
                                        <p:attrNameLst>
                                          <p:attrName>ppt_x</p:attrName>
                                        </p:attrNameLst>
                                      </p:cBhvr>
                                      <p:tavLst>
                                        <p:tav tm="0">
                                          <p:val>
                                            <p:strVal val="ppt_x"/>
                                          </p:val>
                                        </p:tav>
                                        <p:tav tm="100000">
                                          <p:val>
                                            <p:strVal val="ppt_x"/>
                                          </p:val>
                                        </p:tav>
                                      </p:tavLst>
                                    </p:anim>
                                    <p:anim calcmode="lin" valueType="num">
                                      <p:cBhvr additive="base">
                                        <p:cTn id="7" dur="500"/>
                                        <p:tgtEl>
                                          <p:spTgt spid="30734"/>
                                        </p:tgtEl>
                                        <p:attrNameLst>
                                          <p:attrName>ppt_y</p:attrName>
                                        </p:attrNameLst>
                                      </p:cBhvr>
                                      <p:tavLst>
                                        <p:tav tm="0">
                                          <p:val>
                                            <p:strVal val="ppt_y"/>
                                          </p:val>
                                        </p:tav>
                                        <p:tav tm="100000">
                                          <p:val>
                                            <p:strVal val="1+ppt_h/2"/>
                                          </p:val>
                                        </p:tav>
                                      </p:tavLst>
                                    </p:anim>
                                    <p:set>
                                      <p:cBhvr>
                                        <p:cTn id="8" dur="1" fill="hold">
                                          <p:stCondLst>
                                            <p:cond delay="499"/>
                                          </p:stCondLst>
                                        </p:cTn>
                                        <p:tgtEl>
                                          <p:spTgt spid="30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E07204B-0FAB-6C4E-9DD6-6952C8794C58}"/>
              </a:ext>
            </a:extLst>
          </p:cNvPr>
          <p:cNvSpPr>
            <a:spLocks noGrp="1" noChangeArrowheads="1"/>
          </p:cNvSpPr>
          <p:nvPr>
            <p:ph type="title"/>
          </p:nvPr>
        </p:nvSpPr>
        <p:spPr>
          <a:xfrm>
            <a:off x="457200" y="152400"/>
            <a:ext cx="8229600" cy="914400"/>
          </a:xfrm>
        </p:spPr>
        <p:txBody>
          <a:bodyPr/>
          <a:lstStyle/>
          <a:p>
            <a:pPr eaLnBrk="1" hangingPunct="1">
              <a:defRPr/>
            </a:pPr>
            <a:r>
              <a:rPr lang="en-US" altLang="zh-TW" dirty="0">
                <a:solidFill>
                  <a:schemeClr val="tx1"/>
                </a:solidFill>
                <a:latin typeface="+mn-lt"/>
                <a:cs typeface="+mj-cs"/>
              </a:rPr>
              <a:t>Transitivity</a:t>
            </a:r>
          </a:p>
        </p:txBody>
      </p:sp>
      <p:pic>
        <p:nvPicPr>
          <p:cNvPr id="62466" name="Picture 4">
            <a:extLst>
              <a:ext uri="{FF2B5EF4-FFF2-40B4-BE49-F238E27FC236}">
                <a16:creationId xmlns:a16="http://schemas.microsoft.com/office/drawing/2014/main" id="{A3093B31-AA36-D944-BC95-CDDCA6183C99}"/>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828800" y="2438400"/>
            <a:ext cx="7162800" cy="4038600"/>
          </a:xfrm>
          <a:noFill/>
        </p:spPr>
      </p:pic>
      <p:pic>
        <p:nvPicPr>
          <p:cNvPr id="62467" name="Picture 6">
            <a:extLst>
              <a:ext uri="{FF2B5EF4-FFF2-40B4-BE49-F238E27FC236}">
                <a16:creationId xmlns:a16="http://schemas.microsoft.com/office/drawing/2014/main" id="{4C5A8609-FED7-B943-9F5B-BDF3D71D6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78025"/>
            <a:ext cx="39624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7">
            <a:extLst>
              <a:ext uri="{FF2B5EF4-FFF2-40B4-BE49-F238E27FC236}">
                <a16:creationId xmlns:a16="http://schemas.microsoft.com/office/drawing/2014/main" id="{CE8A9E1B-AB3E-9249-8D90-F5A833A4C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13716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a:extLst>
              <a:ext uri="{FF2B5EF4-FFF2-40B4-BE49-F238E27FC236}">
                <a16:creationId xmlns:a16="http://schemas.microsoft.com/office/drawing/2014/main" id="{FEEFACA9-3F1A-2646-B92C-F7937E98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Rectangle 3">
            <a:extLst>
              <a:ext uri="{FF2B5EF4-FFF2-40B4-BE49-F238E27FC236}">
                <a16:creationId xmlns:a16="http://schemas.microsoft.com/office/drawing/2014/main" id="{2D399E1F-767E-1B4B-9C2B-816805CDBF94}"/>
              </a:ext>
            </a:extLst>
          </p:cNvPr>
          <p:cNvSpPr>
            <a:spLocks noChangeArrowheads="1"/>
          </p:cNvSpPr>
          <p:nvPr/>
        </p:nvSpPr>
        <p:spPr bwMode="auto">
          <a:xfrm>
            <a:off x="6248400" y="457200"/>
            <a:ext cx="990600" cy="4953000"/>
          </a:xfrm>
          <a:prstGeom prst="rect">
            <a:avLst/>
          </a:prstGeom>
          <a:solidFill>
            <a:srgbClr val="FF3300">
              <a:alpha val="0"/>
            </a:srgbClr>
          </a:solidFill>
          <a:ln w="41275">
            <a:solidFill>
              <a:srgbClr val="FF3300"/>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pic>
        <p:nvPicPr>
          <p:cNvPr id="63491" name="Picture 5">
            <a:extLst>
              <a:ext uri="{FF2B5EF4-FFF2-40B4-BE49-F238E27FC236}">
                <a16:creationId xmlns:a16="http://schemas.microsoft.com/office/drawing/2014/main" id="{7DFF0394-213C-3347-B0D0-295469876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6265863"/>
            <a:ext cx="2881312"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973E260-C52A-6C4A-BF90-A4CDB7B6666E}"/>
              </a:ext>
            </a:extLst>
          </p:cNvPr>
          <p:cNvSpPr>
            <a:spLocks noGrp="1" noChangeArrowheads="1"/>
          </p:cNvSpPr>
          <p:nvPr>
            <p:ph type="title"/>
          </p:nvPr>
        </p:nvSpPr>
        <p:spPr/>
        <p:txBody>
          <a:bodyPr/>
          <a:lstStyle/>
          <a:p>
            <a:pPr eaLnBrk="1" hangingPunct="1">
              <a:defRPr/>
            </a:pPr>
            <a:r>
              <a:rPr lang="en-US" altLang="zh-TW">
                <a:latin typeface="+mn-lt"/>
                <a:cs typeface="+mj-cs"/>
              </a:rPr>
              <a:t>Network Properties</a:t>
            </a:r>
          </a:p>
        </p:txBody>
      </p:sp>
      <p:sp>
        <p:nvSpPr>
          <p:cNvPr id="65538" name="Rectangle 3">
            <a:extLst>
              <a:ext uri="{FF2B5EF4-FFF2-40B4-BE49-F238E27FC236}">
                <a16:creationId xmlns:a16="http://schemas.microsoft.com/office/drawing/2014/main" id="{A1677981-B3F8-7046-A563-64B80D940729}"/>
              </a:ext>
            </a:extLst>
          </p:cNvPr>
          <p:cNvSpPr>
            <a:spLocks noGrp="1" noChangeArrowheads="1"/>
          </p:cNvSpPr>
          <p:nvPr>
            <p:ph type="body" idx="1"/>
          </p:nvPr>
        </p:nvSpPr>
        <p:spPr/>
        <p:txBody>
          <a:bodyPr/>
          <a:lstStyle/>
          <a:p>
            <a:pPr eaLnBrk="1" hangingPunct="1"/>
            <a:r>
              <a:rPr lang="en-US" altLang="zh-TW"/>
              <a:t>Average Distance between pairs (Small)</a:t>
            </a:r>
          </a:p>
          <a:p>
            <a:pPr eaLnBrk="1" hangingPunct="1"/>
            <a:r>
              <a:rPr lang="en-US" altLang="zh-TW"/>
              <a:t>Transitivity (High)</a:t>
            </a:r>
          </a:p>
          <a:p>
            <a:pPr eaLnBrk="1" hangingPunct="1"/>
            <a:r>
              <a:rPr lang="en-US" altLang="zh-TW">
                <a:solidFill>
                  <a:srgbClr val="FF3300"/>
                </a:solidFill>
              </a:rPr>
              <a:t>Degree Distribution</a:t>
            </a:r>
          </a:p>
          <a:p>
            <a:pPr eaLnBrk="1" hangingPunct="1"/>
            <a:r>
              <a:rPr lang="en-US" altLang="zh-TW"/>
              <a:t>Network Resilience</a:t>
            </a:r>
          </a:p>
          <a:p>
            <a:pPr eaLnBrk="1" hangingPunct="1"/>
            <a:r>
              <a:rPr lang="en-US" altLang="zh-TW"/>
              <a:t>Mixing Patterns</a:t>
            </a:r>
          </a:p>
          <a:p>
            <a:pPr eaLnBrk="1" hangingPunct="1"/>
            <a:r>
              <a:rPr lang="en-US" altLang="zh-TW"/>
              <a:t>Degree Correlations</a:t>
            </a:r>
          </a:p>
          <a:p>
            <a:pPr eaLnBrk="1" hangingPunct="1"/>
            <a:r>
              <a:rPr lang="en-US" altLang="zh-TW"/>
              <a:t>Clustering Structure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C78F4B5-EC44-ED4C-A38F-588C387F2A63}"/>
              </a:ext>
            </a:extLst>
          </p:cNvPr>
          <p:cNvSpPr>
            <a:spLocks noGrp="1" noChangeArrowheads="1"/>
          </p:cNvSpPr>
          <p:nvPr>
            <p:ph type="title" idx="4294967295"/>
          </p:nvPr>
        </p:nvSpPr>
        <p:spPr>
          <a:xfrm>
            <a:off x="457200" y="152400"/>
            <a:ext cx="8229600" cy="655638"/>
          </a:xfrm>
        </p:spPr>
        <p:txBody>
          <a:bodyPr anchor="b"/>
          <a:lstStyle/>
          <a:p>
            <a:pPr eaLnBrk="1" hangingPunct="1">
              <a:defRPr/>
            </a:pPr>
            <a:r>
              <a:rPr lang="en-US" altLang="zh-TW" sz="4000" dirty="0">
                <a:latin typeface="+mn-lt"/>
                <a:cs typeface="+mj-cs"/>
              </a:rPr>
              <a:t>Degree Distribution</a:t>
            </a:r>
          </a:p>
        </p:txBody>
      </p:sp>
      <p:sp>
        <p:nvSpPr>
          <p:cNvPr id="66562" name="Rectangle 3">
            <a:extLst>
              <a:ext uri="{FF2B5EF4-FFF2-40B4-BE49-F238E27FC236}">
                <a16:creationId xmlns:a16="http://schemas.microsoft.com/office/drawing/2014/main" id="{907999C4-08FA-D64C-A653-D601F025EB5C}"/>
              </a:ext>
            </a:extLst>
          </p:cNvPr>
          <p:cNvSpPr>
            <a:spLocks noGrp="1" noChangeArrowheads="1"/>
          </p:cNvSpPr>
          <p:nvPr>
            <p:ph type="body" idx="4294967295"/>
          </p:nvPr>
        </p:nvSpPr>
        <p:spPr>
          <a:xfrm>
            <a:off x="457200" y="838200"/>
            <a:ext cx="8229600" cy="342900"/>
          </a:xfrm>
        </p:spPr>
        <p:txBody>
          <a:bodyPr/>
          <a:lstStyle/>
          <a:p>
            <a:pPr eaLnBrk="1" hangingPunct="1">
              <a:lnSpc>
                <a:spcPct val="90000"/>
              </a:lnSpc>
            </a:pPr>
            <a:r>
              <a:rPr lang="en-US" altLang="zh-TW" sz="2400"/>
              <a:t>Degree sequence: An ordered list of the (in,out) degree of each node</a:t>
            </a:r>
          </a:p>
        </p:txBody>
      </p:sp>
      <p:sp>
        <p:nvSpPr>
          <p:cNvPr id="52228" name="Oval 4">
            <a:extLst>
              <a:ext uri="{FF2B5EF4-FFF2-40B4-BE49-F238E27FC236}">
                <a16:creationId xmlns:a16="http://schemas.microsoft.com/office/drawing/2014/main" id="{B5909021-6F0E-3049-A45F-D59FCA93EA43}"/>
              </a:ext>
            </a:extLst>
          </p:cNvPr>
          <p:cNvSpPr>
            <a:spLocks noChangeArrowheads="1"/>
          </p:cNvSpPr>
          <p:nvPr/>
        </p:nvSpPr>
        <p:spPr bwMode="auto">
          <a:xfrm>
            <a:off x="6061075" y="20986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52229" name="Oval 5">
            <a:extLst>
              <a:ext uri="{FF2B5EF4-FFF2-40B4-BE49-F238E27FC236}">
                <a16:creationId xmlns:a16="http://schemas.microsoft.com/office/drawing/2014/main" id="{53A738C4-6567-6A4D-AE57-8D88A3CBD07D}"/>
              </a:ext>
            </a:extLst>
          </p:cNvPr>
          <p:cNvSpPr>
            <a:spLocks noChangeArrowheads="1"/>
          </p:cNvSpPr>
          <p:nvPr/>
        </p:nvSpPr>
        <p:spPr bwMode="auto">
          <a:xfrm>
            <a:off x="6670675" y="24034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52230" name="Oval 6">
            <a:extLst>
              <a:ext uri="{FF2B5EF4-FFF2-40B4-BE49-F238E27FC236}">
                <a16:creationId xmlns:a16="http://schemas.microsoft.com/office/drawing/2014/main" id="{734449D8-90D1-494F-92F1-39AB940C4079}"/>
              </a:ext>
            </a:extLst>
          </p:cNvPr>
          <p:cNvSpPr>
            <a:spLocks noChangeArrowheads="1"/>
          </p:cNvSpPr>
          <p:nvPr/>
        </p:nvSpPr>
        <p:spPr bwMode="auto">
          <a:xfrm>
            <a:off x="6518275" y="30130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52231" name="Oval 7">
            <a:extLst>
              <a:ext uri="{FF2B5EF4-FFF2-40B4-BE49-F238E27FC236}">
                <a16:creationId xmlns:a16="http://schemas.microsoft.com/office/drawing/2014/main" id="{B7DBF447-B4CD-924F-8257-70126A519E75}"/>
              </a:ext>
            </a:extLst>
          </p:cNvPr>
          <p:cNvSpPr>
            <a:spLocks noChangeArrowheads="1"/>
          </p:cNvSpPr>
          <p:nvPr/>
        </p:nvSpPr>
        <p:spPr bwMode="auto">
          <a:xfrm>
            <a:off x="5832475" y="30130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52232" name="Oval 8">
            <a:extLst>
              <a:ext uri="{FF2B5EF4-FFF2-40B4-BE49-F238E27FC236}">
                <a16:creationId xmlns:a16="http://schemas.microsoft.com/office/drawing/2014/main" id="{AAA4B81A-55D6-B244-AB9C-549751CEB209}"/>
              </a:ext>
            </a:extLst>
          </p:cNvPr>
          <p:cNvSpPr>
            <a:spLocks noChangeArrowheads="1"/>
          </p:cNvSpPr>
          <p:nvPr/>
        </p:nvSpPr>
        <p:spPr bwMode="auto">
          <a:xfrm>
            <a:off x="5527675" y="24796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cxnSp>
        <p:nvCxnSpPr>
          <p:cNvPr id="66568" name="AutoShape 9">
            <a:extLst>
              <a:ext uri="{FF2B5EF4-FFF2-40B4-BE49-F238E27FC236}">
                <a16:creationId xmlns:a16="http://schemas.microsoft.com/office/drawing/2014/main" id="{5600D67D-342F-5247-A03B-F15A7F9F2CBB}"/>
              </a:ext>
            </a:extLst>
          </p:cNvPr>
          <p:cNvCxnSpPr>
            <a:cxnSpLocks noChangeShapeType="1"/>
            <a:stCxn id="52228" idx="6"/>
            <a:endCxn id="52229" idx="1"/>
          </p:cNvCxnSpPr>
          <p:nvPr/>
        </p:nvCxnSpPr>
        <p:spPr bwMode="auto">
          <a:xfrm>
            <a:off x="6321425" y="2206625"/>
            <a:ext cx="387350" cy="228600"/>
          </a:xfrm>
          <a:prstGeom prst="straightConnector1">
            <a:avLst/>
          </a:prstGeom>
          <a:noFill/>
          <a:ln w="38100">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6569" name="AutoShape 10">
            <a:extLst>
              <a:ext uri="{FF2B5EF4-FFF2-40B4-BE49-F238E27FC236}">
                <a16:creationId xmlns:a16="http://schemas.microsoft.com/office/drawing/2014/main" id="{CBCCDFF2-EAEE-224E-A931-403E8EBFDB52}"/>
              </a:ext>
            </a:extLst>
          </p:cNvPr>
          <p:cNvCxnSpPr>
            <a:cxnSpLocks noChangeShapeType="1"/>
            <a:stCxn id="52229" idx="4"/>
            <a:endCxn id="52230" idx="0"/>
          </p:cNvCxnSpPr>
          <p:nvPr/>
        </p:nvCxnSpPr>
        <p:spPr bwMode="auto">
          <a:xfrm flipH="1">
            <a:off x="6648450" y="2619375"/>
            <a:ext cx="152400" cy="39370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52235" name="Oval 11">
            <a:extLst>
              <a:ext uri="{FF2B5EF4-FFF2-40B4-BE49-F238E27FC236}">
                <a16:creationId xmlns:a16="http://schemas.microsoft.com/office/drawing/2014/main" id="{3D3A35B7-F77B-8846-AE9E-FDDE435FA830}"/>
              </a:ext>
            </a:extLst>
          </p:cNvPr>
          <p:cNvSpPr>
            <a:spLocks noChangeArrowheads="1"/>
          </p:cNvSpPr>
          <p:nvPr/>
        </p:nvSpPr>
        <p:spPr bwMode="auto">
          <a:xfrm>
            <a:off x="7737475" y="22510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cxnSp>
        <p:nvCxnSpPr>
          <p:cNvPr id="66571" name="AutoShape 12">
            <a:extLst>
              <a:ext uri="{FF2B5EF4-FFF2-40B4-BE49-F238E27FC236}">
                <a16:creationId xmlns:a16="http://schemas.microsoft.com/office/drawing/2014/main" id="{164A45F8-DE3B-344D-9E2E-17867341D316}"/>
              </a:ext>
            </a:extLst>
          </p:cNvPr>
          <p:cNvCxnSpPr>
            <a:cxnSpLocks noChangeShapeType="1"/>
            <a:stCxn id="52230" idx="2"/>
            <a:endCxn id="52231" idx="6"/>
          </p:cNvCxnSpPr>
          <p:nvPr/>
        </p:nvCxnSpPr>
        <p:spPr bwMode="auto">
          <a:xfrm flipH="1">
            <a:off x="6092825" y="3121025"/>
            <a:ext cx="425450" cy="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72" name="AutoShape 13">
            <a:extLst>
              <a:ext uri="{FF2B5EF4-FFF2-40B4-BE49-F238E27FC236}">
                <a16:creationId xmlns:a16="http://schemas.microsoft.com/office/drawing/2014/main" id="{48AFCDD9-FE06-A541-BE37-2D118AF5CB83}"/>
              </a:ext>
            </a:extLst>
          </p:cNvPr>
          <p:cNvCxnSpPr>
            <a:cxnSpLocks noChangeShapeType="1"/>
            <a:stCxn id="52228" idx="4"/>
            <a:endCxn id="52230" idx="1"/>
          </p:cNvCxnSpPr>
          <p:nvPr/>
        </p:nvCxnSpPr>
        <p:spPr bwMode="auto">
          <a:xfrm>
            <a:off x="6191250" y="2314575"/>
            <a:ext cx="365125" cy="73025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73" name="AutoShape 14">
            <a:extLst>
              <a:ext uri="{FF2B5EF4-FFF2-40B4-BE49-F238E27FC236}">
                <a16:creationId xmlns:a16="http://schemas.microsoft.com/office/drawing/2014/main" id="{6FD8BAC7-3715-7940-A262-49F90D4AE27F}"/>
              </a:ext>
            </a:extLst>
          </p:cNvPr>
          <p:cNvCxnSpPr>
            <a:cxnSpLocks noChangeShapeType="1"/>
            <a:stCxn id="52231" idx="0"/>
            <a:endCxn id="52228" idx="3"/>
          </p:cNvCxnSpPr>
          <p:nvPr/>
        </p:nvCxnSpPr>
        <p:spPr bwMode="auto">
          <a:xfrm flipV="1">
            <a:off x="5962650" y="2282825"/>
            <a:ext cx="136525" cy="73025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66574" name="AutoShape 15">
            <a:extLst>
              <a:ext uri="{FF2B5EF4-FFF2-40B4-BE49-F238E27FC236}">
                <a16:creationId xmlns:a16="http://schemas.microsoft.com/office/drawing/2014/main" id="{2AC19FD6-01DB-0B46-A062-C83711945EBE}"/>
              </a:ext>
            </a:extLst>
          </p:cNvPr>
          <p:cNvCxnSpPr>
            <a:cxnSpLocks noChangeShapeType="1"/>
            <a:stCxn id="52231" idx="1"/>
            <a:endCxn id="52232" idx="5"/>
          </p:cNvCxnSpPr>
          <p:nvPr/>
        </p:nvCxnSpPr>
        <p:spPr bwMode="auto">
          <a:xfrm flipH="1" flipV="1">
            <a:off x="5749925" y="2663825"/>
            <a:ext cx="120650" cy="38100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52240" name="Oval 16">
            <a:extLst>
              <a:ext uri="{FF2B5EF4-FFF2-40B4-BE49-F238E27FC236}">
                <a16:creationId xmlns:a16="http://schemas.microsoft.com/office/drawing/2014/main" id="{A9D46E51-932E-D94F-9144-490C980BE762}"/>
              </a:ext>
            </a:extLst>
          </p:cNvPr>
          <p:cNvSpPr>
            <a:spLocks noChangeArrowheads="1"/>
          </p:cNvSpPr>
          <p:nvPr/>
        </p:nvSpPr>
        <p:spPr bwMode="auto">
          <a:xfrm>
            <a:off x="7889875" y="2708275"/>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cxnSp>
        <p:nvCxnSpPr>
          <p:cNvPr id="66576" name="AutoShape 18">
            <a:extLst>
              <a:ext uri="{FF2B5EF4-FFF2-40B4-BE49-F238E27FC236}">
                <a16:creationId xmlns:a16="http://schemas.microsoft.com/office/drawing/2014/main" id="{1BD1747D-42B9-E949-8AE0-CA8CEFB27133}"/>
              </a:ext>
            </a:extLst>
          </p:cNvPr>
          <p:cNvCxnSpPr>
            <a:cxnSpLocks noChangeShapeType="1"/>
            <a:stCxn id="52235" idx="5"/>
            <a:endCxn id="52240" idx="0"/>
          </p:cNvCxnSpPr>
          <p:nvPr/>
        </p:nvCxnSpPr>
        <p:spPr bwMode="auto">
          <a:xfrm>
            <a:off x="7959725" y="2435225"/>
            <a:ext cx="60325" cy="27305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52242" name="Oval 19">
            <a:extLst>
              <a:ext uri="{FF2B5EF4-FFF2-40B4-BE49-F238E27FC236}">
                <a16:creationId xmlns:a16="http://schemas.microsoft.com/office/drawing/2014/main" id="{B33BAC1B-AF38-E445-B2DB-2356A14519AC}"/>
              </a:ext>
            </a:extLst>
          </p:cNvPr>
          <p:cNvSpPr>
            <a:spLocks noChangeArrowheads="1"/>
          </p:cNvSpPr>
          <p:nvPr/>
        </p:nvSpPr>
        <p:spPr bwMode="auto">
          <a:xfrm>
            <a:off x="8305800" y="2209800"/>
            <a:ext cx="260350" cy="215900"/>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52243" name="Rectangle 20">
            <a:extLst>
              <a:ext uri="{FF2B5EF4-FFF2-40B4-BE49-F238E27FC236}">
                <a16:creationId xmlns:a16="http://schemas.microsoft.com/office/drawing/2014/main" id="{DB0C03A8-5FE7-7746-BB79-0422AE515B7E}"/>
              </a:ext>
            </a:extLst>
          </p:cNvPr>
          <p:cNvSpPr>
            <a:spLocks noChangeArrowheads="1"/>
          </p:cNvSpPr>
          <p:nvPr/>
        </p:nvSpPr>
        <p:spPr bwMode="auto">
          <a:xfrm>
            <a:off x="533400" y="1600200"/>
            <a:ext cx="4648200" cy="1752600"/>
          </a:xfrm>
          <a:prstGeom prst="rect">
            <a:avLst/>
          </a:prstGeom>
          <a:noFill/>
          <a:ln>
            <a:noFill/>
          </a:ln>
          <a:extLst/>
        </p:spPr>
        <p:txBody>
          <a:bodyPr/>
          <a:lstStyle/>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In-degree sequence:</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[2, 2, 2, 1, 1, 1, 1, 0]</a:t>
            </a:r>
          </a:p>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Out-degree sequence:</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[2, 2, 2, 2, 1, 1, 1, 0]</a:t>
            </a:r>
          </a:p>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(undirected) degree sequence:</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[3, 3, 3, 2, 2, 1, 1, 1]</a:t>
            </a:r>
          </a:p>
        </p:txBody>
      </p:sp>
      <p:cxnSp>
        <p:nvCxnSpPr>
          <p:cNvPr id="66579" name="AutoShape 21">
            <a:extLst>
              <a:ext uri="{FF2B5EF4-FFF2-40B4-BE49-F238E27FC236}">
                <a16:creationId xmlns:a16="http://schemas.microsoft.com/office/drawing/2014/main" id="{E621DA6F-17C1-794E-8B71-5A517DB5220E}"/>
              </a:ext>
            </a:extLst>
          </p:cNvPr>
          <p:cNvCxnSpPr>
            <a:cxnSpLocks noChangeShapeType="1"/>
            <a:stCxn id="52240" idx="7"/>
            <a:endCxn id="52242" idx="3"/>
          </p:cNvCxnSpPr>
          <p:nvPr/>
        </p:nvCxnSpPr>
        <p:spPr bwMode="auto">
          <a:xfrm flipV="1">
            <a:off x="8112125" y="2393950"/>
            <a:ext cx="231775" cy="346075"/>
          </a:xfrm>
          <a:prstGeom prst="straightConnector1">
            <a:avLst/>
          </a:prstGeom>
          <a:noFill/>
          <a:ln w="38100">
            <a:solidFill>
              <a:schemeClr val="accent1"/>
            </a:solidFill>
            <a:round/>
            <a:headEnd type="triangle" w="med" len="med"/>
            <a:tailEnd type="triangle" w="med" len="med"/>
          </a:ln>
          <a:extLst>
            <a:ext uri="{909E8E84-426E-40DD-AFC4-6F175D3DCCD1}">
              <a14:hiddenFill xmlns:a14="http://schemas.microsoft.com/office/drawing/2010/main">
                <a:noFill/>
              </a14:hiddenFill>
            </a:ext>
          </a:extLst>
        </p:spPr>
      </p:cxnSp>
      <p:sp>
        <p:nvSpPr>
          <p:cNvPr id="30741" name="Rectangle 22">
            <a:extLst>
              <a:ext uri="{FF2B5EF4-FFF2-40B4-BE49-F238E27FC236}">
                <a16:creationId xmlns:a16="http://schemas.microsoft.com/office/drawing/2014/main" id="{146E73D7-8331-CF42-91E9-DA72049EF114}"/>
              </a:ext>
            </a:extLst>
          </p:cNvPr>
          <p:cNvSpPr>
            <a:spLocks noChangeArrowheads="1"/>
          </p:cNvSpPr>
          <p:nvPr/>
        </p:nvSpPr>
        <p:spPr bwMode="auto">
          <a:xfrm>
            <a:off x="533400" y="3581400"/>
            <a:ext cx="8229600" cy="381000"/>
          </a:xfrm>
          <a:prstGeom prst="rect">
            <a:avLst/>
          </a:prstGeom>
          <a:noFill/>
          <a:ln>
            <a:noFill/>
          </a:ln>
          <a:extLst/>
        </p:spPr>
        <p:txBody>
          <a:bodyPr/>
          <a:lstStyle/>
          <a:p>
            <a:pPr marL="342900" indent="-342900" eaLnBrk="1" hangingPunct="1">
              <a:lnSpc>
                <a:spcPct val="90000"/>
              </a:lnSpc>
              <a:spcBef>
                <a:spcPct val="20000"/>
              </a:spcBef>
              <a:buClr>
                <a:schemeClr val="bg2"/>
              </a:buClr>
              <a:buSzPct val="90000"/>
              <a:buFont typeface="Wingdings" pitchFamily="2" charset="2"/>
              <a:buChar char="n"/>
              <a:defRPr/>
            </a:pPr>
            <a:r>
              <a:rPr kumimoji="0" lang="en-US" altLang="zh-TW">
                <a:latin typeface="+mn-lt"/>
                <a:cs typeface="Arial" charset="0"/>
              </a:rPr>
              <a:t>Degree distribution: A frequency count of the occurrence of each degree</a:t>
            </a:r>
          </a:p>
        </p:txBody>
      </p:sp>
      <p:sp>
        <p:nvSpPr>
          <p:cNvPr id="30742" name="Rectangle 23">
            <a:extLst>
              <a:ext uri="{FF2B5EF4-FFF2-40B4-BE49-F238E27FC236}">
                <a16:creationId xmlns:a16="http://schemas.microsoft.com/office/drawing/2014/main" id="{33562175-3FAE-154E-827F-D791D76E0627}"/>
              </a:ext>
            </a:extLst>
          </p:cNvPr>
          <p:cNvSpPr>
            <a:spLocks noChangeArrowheads="1"/>
          </p:cNvSpPr>
          <p:nvPr/>
        </p:nvSpPr>
        <p:spPr bwMode="auto">
          <a:xfrm>
            <a:off x="914400" y="4191000"/>
            <a:ext cx="4648200" cy="1752600"/>
          </a:xfrm>
          <a:prstGeom prst="rect">
            <a:avLst/>
          </a:prstGeom>
          <a:noFill/>
          <a:ln>
            <a:noFill/>
          </a:ln>
          <a:extLst/>
        </p:spPr>
        <p:txBody>
          <a:bodyPr/>
          <a:lstStyle/>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In-degree distribution:</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[(2,3)  (1,4)  (0,1)]</a:t>
            </a:r>
          </a:p>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Out-degree distribution:</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[(2,4)  (1,3)  (0,1)]</a:t>
            </a:r>
          </a:p>
          <a:p>
            <a:pPr marL="742950" lvl="1" indent="-285750" eaLnBrk="1" hangingPunct="1">
              <a:lnSpc>
                <a:spcPct val="90000"/>
              </a:lnSpc>
              <a:spcBef>
                <a:spcPct val="20000"/>
              </a:spcBef>
              <a:buClr>
                <a:schemeClr val="tx2"/>
              </a:buClr>
              <a:buSzPct val="90000"/>
              <a:buFont typeface="Wingdings" pitchFamily="2" charset="2"/>
              <a:buChar char="n"/>
              <a:defRPr/>
            </a:pPr>
            <a:r>
              <a:rPr kumimoji="0" lang="en-US" altLang="zh-TW" sz="1600">
                <a:latin typeface="+mn-lt"/>
                <a:ea typeface="ＭＳ Ｐゴシック" pitchFamily="34" charset="-128"/>
                <a:cs typeface="Arial" charset="0"/>
              </a:rPr>
              <a:t>(undirected) distribution:</a:t>
            </a:r>
          </a:p>
          <a:p>
            <a:pPr marL="1143000" lvl="2" indent="-228600" eaLnBrk="1" hangingPunct="1">
              <a:lnSpc>
                <a:spcPct val="90000"/>
              </a:lnSpc>
              <a:spcBef>
                <a:spcPct val="20000"/>
              </a:spcBef>
              <a:buClr>
                <a:schemeClr val="accent1"/>
              </a:buClr>
              <a:buSzPct val="90000"/>
              <a:buFont typeface="Wingdings" pitchFamily="2" charset="2"/>
              <a:buChar char="n"/>
              <a:defRPr/>
            </a:pPr>
            <a:r>
              <a:rPr kumimoji="0" lang="en-US" altLang="zh-TW" sz="1400">
                <a:latin typeface="+mn-lt"/>
                <a:ea typeface="ＭＳ Ｐゴシック" pitchFamily="34" charset="-128"/>
                <a:cs typeface="Arial" charset="0"/>
              </a:rPr>
              <a:t>[(3,3) (2,2) (1,3)]</a:t>
            </a:r>
          </a:p>
        </p:txBody>
      </p:sp>
      <p:pic>
        <p:nvPicPr>
          <p:cNvPr id="30743" name="Picture 24">
            <a:extLst>
              <a:ext uri="{FF2B5EF4-FFF2-40B4-BE49-F238E27FC236}">
                <a16:creationId xmlns:a16="http://schemas.microsoft.com/office/drawing/2014/main" id="{685C33F2-7A47-E844-A892-29EB4D42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886200"/>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0741"/>
                                        </p:tgtEl>
                                        <p:attrNameLst>
                                          <p:attrName>style.visibility</p:attrName>
                                        </p:attrNameLst>
                                      </p:cBhvr>
                                      <p:to>
                                        <p:strVal val="visible"/>
                                      </p:to>
                                    </p:set>
                                    <p:anim calcmode="lin" valueType="num">
                                      <p:cBhvr>
                                        <p:cTn id="7" dur="500" fill="hold"/>
                                        <p:tgtEl>
                                          <p:spTgt spid="30741"/>
                                        </p:tgtEl>
                                        <p:attrNameLst>
                                          <p:attrName>ppt_w</p:attrName>
                                        </p:attrNameLst>
                                      </p:cBhvr>
                                      <p:tavLst>
                                        <p:tav tm="0">
                                          <p:val>
                                            <p:fltVal val="0"/>
                                          </p:val>
                                        </p:tav>
                                        <p:tav tm="100000">
                                          <p:val>
                                            <p:strVal val="#ppt_w"/>
                                          </p:val>
                                        </p:tav>
                                      </p:tavLst>
                                    </p:anim>
                                    <p:anim calcmode="lin" valueType="num">
                                      <p:cBhvr>
                                        <p:cTn id="8" dur="500" fill="hold"/>
                                        <p:tgtEl>
                                          <p:spTgt spid="30741"/>
                                        </p:tgtEl>
                                        <p:attrNameLst>
                                          <p:attrName>ppt_h</p:attrName>
                                        </p:attrNameLst>
                                      </p:cBhvr>
                                      <p:tavLst>
                                        <p:tav tm="0">
                                          <p:val>
                                            <p:fltVal val="0"/>
                                          </p:val>
                                        </p:tav>
                                        <p:tav tm="100000">
                                          <p:val>
                                            <p:strVal val="#ppt_h"/>
                                          </p:val>
                                        </p:tav>
                                      </p:tavLst>
                                    </p:anim>
                                    <p:animEffect transition="in" filter="fade">
                                      <p:cBhvr>
                                        <p:cTn id="9" dur="500"/>
                                        <p:tgtEl>
                                          <p:spTgt spid="30741"/>
                                        </p:tgtEl>
                                      </p:cBhvr>
                                    </p:animEffect>
                                  </p:childTnLst>
                                </p:cTn>
                              </p:par>
                              <p:par>
                                <p:cTn id="10" presetID="53" presetClass="entr" presetSubtype="0" fill="hold" nodeType="withEffect">
                                  <p:stCondLst>
                                    <p:cond delay="0"/>
                                  </p:stCondLst>
                                  <p:childTnLst>
                                    <p:set>
                                      <p:cBhvr>
                                        <p:cTn id="11" dur="1" fill="hold">
                                          <p:stCondLst>
                                            <p:cond delay="0"/>
                                          </p:stCondLst>
                                        </p:cTn>
                                        <p:tgtEl>
                                          <p:spTgt spid="30743"/>
                                        </p:tgtEl>
                                        <p:attrNameLst>
                                          <p:attrName>style.visibility</p:attrName>
                                        </p:attrNameLst>
                                      </p:cBhvr>
                                      <p:to>
                                        <p:strVal val="visible"/>
                                      </p:to>
                                    </p:set>
                                    <p:anim calcmode="lin" valueType="num">
                                      <p:cBhvr>
                                        <p:cTn id="12" dur="500" fill="hold"/>
                                        <p:tgtEl>
                                          <p:spTgt spid="30743"/>
                                        </p:tgtEl>
                                        <p:attrNameLst>
                                          <p:attrName>ppt_w</p:attrName>
                                        </p:attrNameLst>
                                      </p:cBhvr>
                                      <p:tavLst>
                                        <p:tav tm="0">
                                          <p:val>
                                            <p:fltVal val="0"/>
                                          </p:val>
                                        </p:tav>
                                        <p:tav tm="100000">
                                          <p:val>
                                            <p:strVal val="#ppt_w"/>
                                          </p:val>
                                        </p:tav>
                                      </p:tavLst>
                                    </p:anim>
                                    <p:anim calcmode="lin" valueType="num">
                                      <p:cBhvr>
                                        <p:cTn id="13" dur="500" fill="hold"/>
                                        <p:tgtEl>
                                          <p:spTgt spid="30743"/>
                                        </p:tgtEl>
                                        <p:attrNameLst>
                                          <p:attrName>ppt_h</p:attrName>
                                        </p:attrNameLst>
                                      </p:cBhvr>
                                      <p:tavLst>
                                        <p:tav tm="0">
                                          <p:val>
                                            <p:fltVal val="0"/>
                                          </p:val>
                                        </p:tav>
                                        <p:tav tm="100000">
                                          <p:val>
                                            <p:strVal val="#ppt_h"/>
                                          </p:val>
                                        </p:tav>
                                      </p:tavLst>
                                    </p:anim>
                                    <p:animEffect transition="in" filter="fade">
                                      <p:cBhvr>
                                        <p:cTn id="14" dur="500"/>
                                        <p:tgtEl>
                                          <p:spTgt spid="30743"/>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0742"/>
                                        </p:tgtEl>
                                        <p:attrNameLst>
                                          <p:attrName>style.visibility</p:attrName>
                                        </p:attrNameLst>
                                      </p:cBhvr>
                                      <p:to>
                                        <p:strVal val="visible"/>
                                      </p:to>
                                    </p:set>
                                    <p:anim calcmode="lin" valueType="num">
                                      <p:cBhvr>
                                        <p:cTn id="17" dur="500" fill="hold"/>
                                        <p:tgtEl>
                                          <p:spTgt spid="30742"/>
                                        </p:tgtEl>
                                        <p:attrNameLst>
                                          <p:attrName>ppt_w</p:attrName>
                                        </p:attrNameLst>
                                      </p:cBhvr>
                                      <p:tavLst>
                                        <p:tav tm="0">
                                          <p:val>
                                            <p:fltVal val="0"/>
                                          </p:val>
                                        </p:tav>
                                        <p:tav tm="100000">
                                          <p:val>
                                            <p:strVal val="#ppt_w"/>
                                          </p:val>
                                        </p:tav>
                                      </p:tavLst>
                                    </p:anim>
                                    <p:anim calcmode="lin" valueType="num">
                                      <p:cBhvr>
                                        <p:cTn id="18" dur="500" fill="hold"/>
                                        <p:tgtEl>
                                          <p:spTgt spid="30742"/>
                                        </p:tgtEl>
                                        <p:attrNameLst>
                                          <p:attrName>ppt_h</p:attrName>
                                        </p:attrNameLst>
                                      </p:cBhvr>
                                      <p:tavLst>
                                        <p:tav tm="0">
                                          <p:val>
                                            <p:fltVal val="0"/>
                                          </p:val>
                                        </p:tav>
                                        <p:tav tm="100000">
                                          <p:val>
                                            <p:strVal val="#ppt_h"/>
                                          </p:val>
                                        </p:tav>
                                      </p:tavLst>
                                    </p:anim>
                                    <p:animEffect transition="in" filter="fade">
                                      <p:cBhvr>
                                        <p:cTn id="19" dur="500"/>
                                        <p:tgtEl>
                                          <p:spTgt spid="30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1" grpId="0"/>
      <p:bldP spid="307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58D2718-3A78-E44D-AA32-6D7A765079A1}"/>
              </a:ext>
            </a:extLst>
          </p:cNvPr>
          <p:cNvSpPr>
            <a:spLocks noGrp="1" noChangeArrowheads="1"/>
          </p:cNvSpPr>
          <p:nvPr>
            <p:ph type="title"/>
          </p:nvPr>
        </p:nvSpPr>
        <p:spPr/>
        <p:txBody>
          <a:bodyPr/>
          <a:lstStyle/>
          <a:p>
            <a:pPr eaLnBrk="1" hangingPunct="1"/>
            <a:r>
              <a:rPr lang="en-US" altLang="zh-TW">
                <a:latin typeface="Comic Sans MS" panose="030F0902030302020204" pitchFamily="66" charset="0"/>
                <a:ea typeface="MS UI Gothic" panose="020B0600070205080204" pitchFamily="34" charset="-128"/>
              </a:rPr>
              <a:t>Degree Distribution</a:t>
            </a:r>
          </a:p>
        </p:txBody>
      </p:sp>
      <p:pic>
        <p:nvPicPr>
          <p:cNvPr id="67586" name="Picture 5">
            <a:extLst>
              <a:ext uri="{FF2B5EF4-FFF2-40B4-BE49-F238E27FC236}">
                <a16:creationId xmlns:a16="http://schemas.microsoft.com/office/drawing/2014/main" id="{D5E5C4AE-A409-D942-AB35-438BF16E9527}"/>
              </a:ext>
            </a:extLst>
          </p:cNvPr>
          <p:cNvPicPr>
            <a:picLocks noChangeAspect="1" noChangeArrowheads="1"/>
          </p:cNvPicPr>
          <p:nvPr>
            <p:ph type="body" sz="half" idx="1"/>
          </p:nvPr>
        </p:nvPicPr>
        <p:blipFill>
          <a:blip r:embed="rId2">
            <a:extLst>
              <a:ext uri="{28A0092B-C50C-407E-A947-70E740481C1C}">
                <a14:useLocalDpi xmlns:a14="http://schemas.microsoft.com/office/drawing/2010/main" val="0"/>
              </a:ext>
            </a:extLst>
          </a:blip>
          <a:srcRect/>
          <a:stretch>
            <a:fillRect/>
          </a:stretch>
        </p:blipFill>
        <p:spPr>
          <a:xfrm>
            <a:off x="914400" y="4800600"/>
            <a:ext cx="3124200" cy="1066800"/>
          </a:xfrm>
          <a:noFill/>
        </p:spPr>
      </p:pic>
      <p:sp>
        <p:nvSpPr>
          <p:cNvPr id="67587" name="Rectangle 6">
            <a:extLst>
              <a:ext uri="{FF2B5EF4-FFF2-40B4-BE49-F238E27FC236}">
                <a16:creationId xmlns:a16="http://schemas.microsoft.com/office/drawing/2014/main" id="{77BB59E3-881F-A241-B13E-9C98BD29DAD2}"/>
              </a:ext>
            </a:extLst>
          </p:cNvPr>
          <p:cNvSpPr>
            <a:spLocks noGrp="1" noChangeArrowheads="1"/>
          </p:cNvSpPr>
          <p:nvPr>
            <p:ph type="body" sz="half" idx="2"/>
          </p:nvPr>
        </p:nvSpPr>
        <p:spPr>
          <a:xfrm>
            <a:off x="4495800" y="4191000"/>
            <a:ext cx="4343400" cy="1143000"/>
          </a:xfrm>
        </p:spPr>
        <p:txBody>
          <a:bodyPr/>
          <a:lstStyle/>
          <a:p>
            <a:pPr eaLnBrk="1" hangingPunct="1"/>
            <a:r>
              <a:rPr lang="en-US" altLang="zh-TW">
                <a:latin typeface="Comic Sans MS" panose="030F0902030302020204" pitchFamily="66" charset="0"/>
                <a:ea typeface="BatangChe" panose="02030609000101010101" pitchFamily="49" charset="-127"/>
              </a:rPr>
              <a:t>Pareto Principle </a:t>
            </a:r>
          </a:p>
          <a:p>
            <a:pPr lvl="1" eaLnBrk="1" hangingPunct="1"/>
            <a:r>
              <a:rPr lang="en-US" altLang="zh-TW">
                <a:latin typeface="Comic Sans MS" panose="030F0902030302020204" pitchFamily="66" charset="0"/>
                <a:ea typeface="BatangChe" panose="02030609000101010101" pitchFamily="49" charset="-127"/>
              </a:rPr>
              <a:t>80/20 Rule</a:t>
            </a:r>
          </a:p>
        </p:txBody>
      </p:sp>
      <p:pic>
        <p:nvPicPr>
          <p:cNvPr id="66564" name="Picture 2" descr="Paper - Figure 1 (300)">
            <a:extLst>
              <a:ext uri="{FF2B5EF4-FFF2-40B4-BE49-F238E27FC236}">
                <a16:creationId xmlns:a16="http://schemas.microsoft.com/office/drawing/2014/main" id="{BED89A5C-4724-3148-BA47-0633F2D1C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45863"/>
          <a:stretch>
            <a:fillRect/>
          </a:stretch>
        </p:blipFill>
        <p:spPr bwMode="auto">
          <a:xfrm>
            <a:off x="3810000" y="1828800"/>
            <a:ext cx="5105400" cy="1943100"/>
          </a:xfrm>
          <a:prstGeom prst="rect">
            <a:avLst/>
          </a:prstGeom>
          <a:noFill/>
          <a:ln>
            <a:noFill/>
          </a:ln>
          <a:effectLst>
            <a:outerShdw blurRad="63500" dist="38099"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3">
            <a:extLst>
              <a:ext uri="{FF2B5EF4-FFF2-40B4-BE49-F238E27FC236}">
                <a16:creationId xmlns:a16="http://schemas.microsoft.com/office/drawing/2014/main" id="{C94CA553-D104-7641-8A17-FE9D0FFBD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74825"/>
            <a:ext cx="32004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67590" name="Picture 9" descr="ParetoPrinciple">
            <a:extLst>
              <a:ext uri="{FF2B5EF4-FFF2-40B4-BE49-F238E27FC236}">
                <a16:creationId xmlns:a16="http://schemas.microsoft.com/office/drawing/2014/main" id="{605A6248-540C-4B45-9F9B-7AF2A521D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5181600"/>
            <a:ext cx="125888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標題 1">
            <a:extLst>
              <a:ext uri="{FF2B5EF4-FFF2-40B4-BE49-F238E27FC236}">
                <a16:creationId xmlns:a16="http://schemas.microsoft.com/office/drawing/2014/main" id="{30AF38DD-0D8D-804C-AFE3-8B9C1A516E4D}"/>
              </a:ext>
            </a:extLst>
          </p:cNvPr>
          <p:cNvSpPr>
            <a:spLocks noGrp="1" noChangeArrowheads="1"/>
          </p:cNvSpPr>
          <p:nvPr>
            <p:ph type="title"/>
          </p:nvPr>
        </p:nvSpPr>
        <p:spPr/>
        <p:txBody>
          <a:bodyPr/>
          <a:lstStyle/>
          <a:p>
            <a:r>
              <a:rPr lang="en-US" altLang="zh-TW">
                <a:latin typeface="Comic Sans MS" panose="030F0902030302020204" pitchFamily="66" charset="0"/>
                <a:ea typeface="MS UI Gothic" panose="020B0600070205080204" pitchFamily="34" charset="-128"/>
              </a:rPr>
              <a:t>Degree Distribution</a:t>
            </a:r>
            <a:endParaRPr lang="zh-TW" altLang="en-US"/>
          </a:p>
        </p:txBody>
      </p:sp>
      <p:pic>
        <p:nvPicPr>
          <p:cNvPr id="68610" name="內容版面配置區 4">
            <a:extLst>
              <a:ext uri="{FF2B5EF4-FFF2-40B4-BE49-F238E27FC236}">
                <a16:creationId xmlns:a16="http://schemas.microsoft.com/office/drawing/2014/main" id="{D00C7247-4070-3A42-BFC4-8B824E5AD36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66800" y="1981200"/>
            <a:ext cx="6553200" cy="42291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內容版面配置區 3">
            <a:extLst>
              <a:ext uri="{FF2B5EF4-FFF2-40B4-BE49-F238E27FC236}">
                <a16:creationId xmlns:a16="http://schemas.microsoft.com/office/drawing/2014/main" id="{B38F7A05-19FA-D549-9C0F-ED79164DD6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381000"/>
            <a:ext cx="4876800" cy="5794375"/>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a:extLst>
              <a:ext uri="{FF2B5EF4-FFF2-40B4-BE49-F238E27FC236}">
                <a16:creationId xmlns:a16="http://schemas.microsoft.com/office/drawing/2014/main" id="{B5548376-9BD4-D04F-976B-CDE47D3EF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3">
            <a:extLst>
              <a:ext uri="{FF2B5EF4-FFF2-40B4-BE49-F238E27FC236}">
                <a16:creationId xmlns:a16="http://schemas.microsoft.com/office/drawing/2014/main" id="{7E1BB405-84E7-2340-BC4F-61C3CFB1463C}"/>
              </a:ext>
            </a:extLst>
          </p:cNvPr>
          <p:cNvSpPr>
            <a:spLocks noChangeArrowheads="1"/>
          </p:cNvSpPr>
          <p:nvPr/>
        </p:nvSpPr>
        <p:spPr bwMode="auto">
          <a:xfrm>
            <a:off x="5715000" y="457200"/>
            <a:ext cx="533400" cy="4953000"/>
          </a:xfrm>
          <a:prstGeom prst="rect">
            <a:avLst/>
          </a:prstGeom>
          <a:solidFill>
            <a:srgbClr val="FF3300">
              <a:alpha val="0"/>
            </a:srgbClr>
          </a:solidFill>
          <a:ln w="41275">
            <a:solidFill>
              <a:srgbClr val="FF3300"/>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F925A26-CE30-D245-BE4F-A2E8F2BE52CC}"/>
              </a:ext>
            </a:extLst>
          </p:cNvPr>
          <p:cNvSpPr>
            <a:spLocks noGrp="1" noChangeArrowheads="1"/>
          </p:cNvSpPr>
          <p:nvPr>
            <p:ph type="title"/>
          </p:nvPr>
        </p:nvSpPr>
        <p:spPr/>
        <p:txBody>
          <a:bodyPr/>
          <a:lstStyle/>
          <a:p>
            <a:pPr eaLnBrk="1" hangingPunct="1">
              <a:defRPr/>
            </a:pPr>
            <a:r>
              <a:rPr lang="en-US" altLang="zh-TW">
                <a:latin typeface="+mn-lt"/>
                <a:cs typeface="+mj-cs"/>
              </a:rPr>
              <a:t>Network Properties</a:t>
            </a:r>
          </a:p>
        </p:txBody>
      </p:sp>
      <p:sp>
        <p:nvSpPr>
          <p:cNvPr id="70658" name="Rectangle 3">
            <a:extLst>
              <a:ext uri="{FF2B5EF4-FFF2-40B4-BE49-F238E27FC236}">
                <a16:creationId xmlns:a16="http://schemas.microsoft.com/office/drawing/2014/main" id="{E330BF28-2EC1-974D-9000-891B0ABBA0D4}"/>
              </a:ext>
            </a:extLst>
          </p:cNvPr>
          <p:cNvSpPr>
            <a:spLocks noGrp="1" noChangeArrowheads="1"/>
          </p:cNvSpPr>
          <p:nvPr>
            <p:ph type="body" idx="1"/>
          </p:nvPr>
        </p:nvSpPr>
        <p:spPr/>
        <p:txBody>
          <a:bodyPr/>
          <a:lstStyle/>
          <a:p>
            <a:pPr eaLnBrk="1" hangingPunct="1"/>
            <a:r>
              <a:rPr lang="en-US" altLang="zh-TW"/>
              <a:t>Average Distance between pairs (small)</a:t>
            </a:r>
          </a:p>
          <a:p>
            <a:pPr eaLnBrk="1" hangingPunct="1"/>
            <a:r>
              <a:rPr lang="en-US" altLang="zh-TW"/>
              <a:t>Transitivity (high)</a:t>
            </a:r>
          </a:p>
          <a:p>
            <a:pPr eaLnBrk="1" hangingPunct="1"/>
            <a:r>
              <a:rPr lang="en-US" altLang="zh-TW"/>
              <a:t>Degree Distribution (power law)</a:t>
            </a:r>
          </a:p>
          <a:p>
            <a:pPr eaLnBrk="1" hangingPunct="1"/>
            <a:r>
              <a:rPr lang="en-US" altLang="zh-TW">
                <a:solidFill>
                  <a:srgbClr val="FF3300"/>
                </a:solidFill>
              </a:rPr>
              <a:t>Network Resilience</a:t>
            </a:r>
          </a:p>
          <a:p>
            <a:pPr eaLnBrk="1" hangingPunct="1"/>
            <a:r>
              <a:rPr lang="en-US" altLang="zh-TW"/>
              <a:t>Clustering Structure</a:t>
            </a:r>
          </a:p>
          <a:p>
            <a:pPr lvl="1" eaLnBrk="1" hangingPunct="1"/>
            <a:r>
              <a:rPr lang="en-US" altLang="zh-TW"/>
              <a:t>Mixing Patterns</a:t>
            </a:r>
          </a:p>
          <a:p>
            <a:pPr lvl="1" eaLnBrk="1" hangingPunct="1"/>
            <a:r>
              <a:rPr lang="en-US" altLang="zh-TW"/>
              <a:t>Degree Correlations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EC1F5A7-6FC3-534D-A12B-83C237C81921}"/>
              </a:ext>
            </a:extLst>
          </p:cNvPr>
          <p:cNvSpPr>
            <a:spLocks noGrp="1" noChangeArrowheads="1"/>
          </p:cNvSpPr>
          <p:nvPr>
            <p:ph type="title"/>
          </p:nvPr>
        </p:nvSpPr>
        <p:spPr/>
        <p:txBody>
          <a:bodyPr/>
          <a:lstStyle/>
          <a:p>
            <a:pPr eaLnBrk="1" hangingPunct="1">
              <a:defRPr/>
            </a:pPr>
            <a:r>
              <a:rPr lang="en-US" altLang="zh-TW">
                <a:latin typeface="+mn-lt"/>
                <a:cs typeface="+mj-cs"/>
              </a:rPr>
              <a:t>Network Resilience</a:t>
            </a:r>
          </a:p>
        </p:txBody>
      </p:sp>
      <p:sp>
        <p:nvSpPr>
          <p:cNvPr id="71682" name="Rectangle 3">
            <a:extLst>
              <a:ext uri="{FF2B5EF4-FFF2-40B4-BE49-F238E27FC236}">
                <a16:creationId xmlns:a16="http://schemas.microsoft.com/office/drawing/2014/main" id="{6BA72F36-21CF-684B-9F95-2A18F016A11D}"/>
              </a:ext>
            </a:extLst>
          </p:cNvPr>
          <p:cNvSpPr>
            <a:spLocks noGrp="1" noChangeArrowheads="1"/>
          </p:cNvSpPr>
          <p:nvPr>
            <p:ph type="body" idx="1"/>
          </p:nvPr>
        </p:nvSpPr>
        <p:spPr>
          <a:xfrm>
            <a:off x="457200" y="1371600"/>
            <a:ext cx="8229600" cy="4525963"/>
          </a:xfrm>
        </p:spPr>
        <p:txBody>
          <a:bodyPr/>
          <a:lstStyle/>
          <a:p>
            <a:pPr eaLnBrk="1" hangingPunct="1"/>
            <a:r>
              <a:rPr lang="en-US" altLang="zh-TW"/>
              <a:t>The connectivity by removing nodes</a:t>
            </a:r>
          </a:p>
          <a:p>
            <a:pPr lvl="1" eaLnBrk="1" hangingPunct="1"/>
            <a:r>
              <a:rPr lang="en-US" altLang="zh-TW"/>
              <a:t>Two removal ways</a:t>
            </a:r>
          </a:p>
          <a:p>
            <a:pPr lvl="2" eaLnBrk="1" hangingPunct="1"/>
            <a:r>
              <a:rPr lang="en-US" altLang="zh-TW"/>
              <a:t>Attack by removing high centrality nodes</a:t>
            </a:r>
          </a:p>
          <a:p>
            <a:pPr lvl="2" eaLnBrk="1" hangingPunct="1"/>
            <a:r>
              <a:rPr lang="en-US" altLang="zh-TW"/>
              <a:t>Failure by randomly removing nodes</a:t>
            </a:r>
          </a:p>
        </p:txBody>
      </p:sp>
      <p:pic>
        <p:nvPicPr>
          <p:cNvPr id="71683" name="Picture 4">
            <a:extLst>
              <a:ext uri="{FF2B5EF4-FFF2-40B4-BE49-F238E27FC236}">
                <a16:creationId xmlns:a16="http://schemas.microsoft.com/office/drawing/2014/main" id="{7777EF45-56A6-AA4D-BC58-002F838EB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505200"/>
            <a:ext cx="57912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C109F7B0-05D9-494E-9A2C-1A723463F3FD}"/>
              </a:ext>
            </a:extLst>
          </p:cNvPr>
          <p:cNvSpPr>
            <a:spLocks noGrp="1" noChangeArrowheads="1"/>
          </p:cNvSpPr>
          <p:nvPr>
            <p:ph type="body" idx="4294967295"/>
          </p:nvPr>
        </p:nvSpPr>
        <p:spPr>
          <a:xfrm>
            <a:off x="457200" y="304800"/>
            <a:ext cx="8229600" cy="754063"/>
          </a:xfrm>
        </p:spPr>
        <p:txBody>
          <a:bodyPr/>
          <a:lstStyle/>
          <a:p>
            <a:pPr eaLnBrk="1" hangingPunct="1">
              <a:lnSpc>
                <a:spcPct val="80000"/>
              </a:lnSpc>
            </a:pPr>
            <a:r>
              <a:rPr lang="en-US" altLang="zh-TW" sz="2800"/>
              <a:t>Strongly connected components</a:t>
            </a:r>
          </a:p>
          <a:p>
            <a:pPr lvl="1" eaLnBrk="1" hangingPunct="1">
              <a:lnSpc>
                <a:spcPct val="80000"/>
              </a:lnSpc>
            </a:pPr>
            <a:r>
              <a:rPr lang="en-US" altLang="zh-TW" sz="2400"/>
              <a:t>Each node within the component can be reached from every other node in the component by following directed links</a:t>
            </a:r>
          </a:p>
        </p:txBody>
      </p:sp>
      <p:sp>
        <p:nvSpPr>
          <p:cNvPr id="56324" name="Oval 4">
            <a:extLst>
              <a:ext uri="{FF2B5EF4-FFF2-40B4-BE49-F238E27FC236}">
                <a16:creationId xmlns:a16="http://schemas.microsoft.com/office/drawing/2014/main" id="{D0B719C5-DA3A-164C-8EDD-B42EC2659EAC}"/>
              </a:ext>
            </a:extLst>
          </p:cNvPr>
          <p:cNvSpPr>
            <a:spLocks noChangeArrowheads="1"/>
          </p:cNvSpPr>
          <p:nvPr/>
        </p:nvSpPr>
        <p:spPr bwMode="auto">
          <a:xfrm>
            <a:off x="6061075" y="2087563"/>
            <a:ext cx="260350" cy="238125"/>
          </a:xfrm>
          <a:prstGeom prst="ellipse">
            <a:avLst/>
          </a:prstGeom>
          <a:noFill/>
          <a:ln w="38100">
            <a:solidFill>
              <a:schemeClr val="tx1"/>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500">
              <a:latin typeface="+mn-lt"/>
              <a:cs typeface="Arial" charset="0"/>
            </a:endParaRPr>
          </a:p>
        </p:txBody>
      </p:sp>
      <p:sp>
        <p:nvSpPr>
          <p:cNvPr id="56325" name="Oval 5">
            <a:extLst>
              <a:ext uri="{FF2B5EF4-FFF2-40B4-BE49-F238E27FC236}">
                <a16:creationId xmlns:a16="http://schemas.microsoft.com/office/drawing/2014/main" id="{B5DFA89C-1850-AA44-8C57-AD1A2ED6B6C9}"/>
              </a:ext>
            </a:extLst>
          </p:cNvPr>
          <p:cNvSpPr>
            <a:spLocks noChangeArrowheads="1"/>
          </p:cNvSpPr>
          <p:nvPr/>
        </p:nvSpPr>
        <p:spPr bwMode="auto">
          <a:xfrm>
            <a:off x="6670675" y="2392363"/>
            <a:ext cx="260350" cy="238125"/>
          </a:xfrm>
          <a:prstGeom prst="ellipse">
            <a:avLst/>
          </a:prstGeom>
          <a:noFill/>
          <a:ln w="38100">
            <a:solidFill>
              <a:schemeClr val="tx1"/>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500">
              <a:latin typeface="+mn-lt"/>
              <a:cs typeface="Arial" charset="0"/>
            </a:endParaRPr>
          </a:p>
        </p:txBody>
      </p:sp>
      <p:sp>
        <p:nvSpPr>
          <p:cNvPr id="56326" name="Oval 6">
            <a:extLst>
              <a:ext uri="{FF2B5EF4-FFF2-40B4-BE49-F238E27FC236}">
                <a16:creationId xmlns:a16="http://schemas.microsoft.com/office/drawing/2014/main" id="{BE3C2DF7-F61E-EF46-A9D2-EB02F083AEE3}"/>
              </a:ext>
            </a:extLst>
          </p:cNvPr>
          <p:cNvSpPr>
            <a:spLocks noChangeArrowheads="1"/>
          </p:cNvSpPr>
          <p:nvPr/>
        </p:nvSpPr>
        <p:spPr bwMode="auto">
          <a:xfrm>
            <a:off x="6518275" y="3001963"/>
            <a:ext cx="260350" cy="238125"/>
          </a:xfrm>
          <a:prstGeom prst="ellipse">
            <a:avLst/>
          </a:prstGeom>
          <a:noFill/>
          <a:ln w="38100">
            <a:solidFill>
              <a:schemeClr val="tx1"/>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500">
              <a:latin typeface="+mn-lt"/>
              <a:cs typeface="Arial" charset="0"/>
            </a:endParaRPr>
          </a:p>
        </p:txBody>
      </p:sp>
      <p:sp>
        <p:nvSpPr>
          <p:cNvPr id="56327" name="Oval 7">
            <a:extLst>
              <a:ext uri="{FF2B5EF4-FFF2-40B4-BE49-F238E27FC236}">
                <a16:creationId xmlns:a16="http://schemas.microsoft.com/office/drawing/2014/main" id="{325379D4-86BA-1241-B9C6-EE2930A13EF9}"/>
              </a:ext>
            </a:extLst>
          </p:cNvPr>
          <p:cNvSpPr>
            <a:spLocks noChangeArrowheads="1"/>
          </p:cNvSpPr>
          <p:nvPr/>
        </p:nvSpPr>
        <p:spPr bwMode="auto">
          <a:xfrm>
            <a:off x="5832475" y="3001963"/>
            <a:ext cx="260350" cy="238125"/>
          </a:xfrm>
          <a:prstGeom prst="ellipse">
            <a:avLst/>
          </a:prstGeom>
          <a:noFill/>
          <a:ln w="38100">
            <a:solidFill>
              <a:schemeClr val="tx1"/>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500">
              <a:latin typeface="+mn-lt"/>
              <a:cs typeface="Arial" charset="0"/>
            </a:endParaRPr>
          </a:p>
        </p:txBody>
      </p:sp>
      <p:sp>
        <p:nvSpPr>
          <p:cNvPr id="56328" name="Oval 8">
            <a:extLst>
              <a:ext uri="{FF2B5EF4-FFF2-40B4-BE49-F238E27FC236}">
                <a16:creationId xmlns:a16="http://schemas.microsoft.com/office/drawing/2014/main" id="{D2FCE54A-7840-2C48-A863-4602A8156A9C}"/>
              </a:ext>
            </a:extLst>
          </p:cNvPr>
          <p:cNvSpPr>
            <a:spLocks noChangeArrowheads="1"/>
          </p:cNvSpPr>
          <p:nvPr/>
        </p:nvSpPr>
        <p:spPr bwMode="auto">
          <a:xfrm>
            <a:off x="5527675" y="2468563"/>
            <a:ext cx="260350" cy="238125"/>
          </a:xfrm>
          <a:prstGeom prst="ellipse">
            <a:avLst/>
          </a:prstGeom>
          <a:noFill/>
          <a:ln w="38100">
            <a:solidFill>
              <a:srgbClr val="0033CC"/>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500">
              <a:latin typeface="+mn-lt"/>
              <a:cs typeface="Arial" charset="0"/>
            </a:endParaRPr>
          </a:p>
        </p:txBody>
      </p:sp>
      <p:cxnSp>
        <p:nvCxnSpPr>
          <p:cNvPr id="72711" name="AutoShape 9">
            <a:extLst>
              <a:ext uri="{FF2B5EF4-FFF2-40B4-BE49-F238E27FC236}">
                <a16:creationId xmlns:a16="http://schemas.microsoft.com/office/drawing/2014/main" id="{DD623F59-6E16-0445-B1E8-84154ACF34A2}"/>
              </a:ext>
            </a:extLst>
          </p:cNvPr>
          <p:cNvCxnSpPr>
            <a:cxnSpLocks noChangeShapeType="1"/>
            <a:stCxn id="56324" idx="6"/>
            <a:endCxn id="56325" idx="1"/>
          </p:cNvCxnSpPr>
          <p:nvPr/>
        </p:nvCxnSpPr>
        <p:spPr bwMode="auto">
          <a:xfrm>
            <a:off x="6321425" y="2206625"/>
            <a:ext cx="387350" cy="220663"/>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12" name="AutoShape 10">
            <a:extLst>
              <a:ext uri="{FF2B5EF4-FFF2-40B4-BE49-F238E27FC236}">
                <a16:creationId xmlns:a16="http://schemas.microsoft.com/office/drawing/2014/main" id="{306249D7-FA5B-4047-A070-29C547C5D2C0}"/>
              </a:ext>
            </a:extLst>
          </p:cNvPr>
          <p:cNvCxnSpPr>
            <a:cxnSpLocks noChangeShapeType="1"/>
            <a:stCxn id="56325" idx="4"/>
            <a:endCxn id="56326" idx="0"/>
          </p:cNvCxnSpPr>
          <p:nvPr/>
        </p:nvCxnSpPr>
        <p:spPr bwMode="auto">
          <a:xfrm flipH="1">
            <a:off x="6648450" y="2630488"/>
            <a:ext cx="152400" cy="3714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331" name="Oval 11">
            <a:extLst>
              <a:ext uri="{FF2B5EF4-FFF2-40B4-BE49-F238E27FC236}">
                <a16:creationId xmlns:a16="http://schemas.microsoft.com/office/drawing/2014/main" id="{2211B437-3C47-9E43-9744-983294B7DF37}"/>
              </a:ext>
            </a:extLst>
          </p:cNvPr>
          <p:cNvSpPr>
            <a:spLocks noChangeArrowheads="1"/>
          </p:cNvSpPr>
          <p:nvPr/>
        </p:nvSpPr>
        <p:spPr bwMode="auto">
          <a:xfrm>
            <a:off x="7737475" y="2251075"/>
            <a:ext cx="260350" cy="215900"/>
          </a:xfrm>
          <a:prstGeom prst="ellipse">
            <a:avLst/>
          </a:prstGeom>
          <a:noFill/>
          <a:ln w="38100">
            <a:solidFill>
              <a:schemeClr val="hlink"/>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cxnSp>
        <p:nvCxnSpPr>
          <p:cNvPr id="72714" name="AutoShape 12">
            <a:extLst>
              <a:ext uri="{FF2B5EF4-FFF2-40B4-BE49-F238E27FC236}">
                <a16:creationId xmlns:a16="http://schemas.microsoft.com/office/drawing/2014/main" id="{1E362407-0B09-5448-A809-5878D102DF70}"/>
              </a:ext>
            </a:extLst>
          </p:cNvPr>
          <p:cNvCxnSpPr>
            <a:cxnSpLocks noChangeShapeType="1"/>
            <a:stCxn id="56326" idx="2"/>
            <a:endCxn id="56327" idx="6"/>
          </p:cNvCxnSpPr>
          <p:nvPr/>
        </p:nvCxnSpPr>
        <p:spPr bwMode="auto">
          <a:xfrm flipH="1">
            <a:off x="6092825" y="3121025"/>
            <a:ext cx="42545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15" name="AutoShape 13">
            <a:extLst>
              <a:ext uri="{FF2B5EF4-FFF2-40B4-BE49-F238E27FC236}">
                <a16:creationId xmlns:a16="http://schemas.microsoft.com/office/drawing/2014/main" id="{83E1A3C5-3880-5B44-B086-F629A81F982B}"/>
              </a:ext>
            </a:extLst>
          </p:cNvPr>
          <p:cNvCxnSpPr>
            <a:cxnSpLocks noChangeShapeType="1"/>
            <a:stCxn id="56324" idx="4"/>
            <a:endCxn id="56326" idx="1"/>
          </p:cNvCxnSpPr>
          <p:nvPr/>
        </p:nvCxnSpPr>
        <p:spPr bwMode="auto">
          <a:xfrm>
            <a:off x="6191250" y="2325688"/>
            <a:ext cx="365125" cy="7112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16" name="AutoShape 14">
            <a:extLst>
              <a:ext uri="{FF2B5EF4-FFF2-40B4-BE49-F238E27FC236}">
                <a16:creationId xmlns:a16="http://schemas.microsoft.com/office/drawing/2014/main" id="{BC002929-1623-8C43-A55A-EC30B09C1E98}"/>
              </a:ext>
            </a:extLst>
          </p:cNvPr>
          <p:cNvCxnSpPr>
            <a:cxnSpLocks noChangeShapeType="1"/>
            <a:stCxn id="56327" idx="0"/>
            <a:endCxn id="56324" idx="3"/>
          </p:cNvCxnSpPr>
          <p:nvPr/>
        </p:nvCxnSpPr>
        <p:spPr bwMode="auto">
          <a:xfrm flipV="1">
            <a:off x="5962650" y="2290763"/>
            <a:ext cx="136525" cy="7112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17" name="AutoShape 15">
            <a:extLst>
              <a:ext uri="{FF2B5EF4-FFF2-40B4-BE49-F238E27FC236}">
                <a16:creationId xmlns:a16="http://schemas.microsoft.com/office/drawing/2014/main" id="{F174F4A3-6689-3D4A-9B97-6459D68D74CD}"/>
              </a:ext>
            </a:extLst>
          </p:cNvPr>
          <p:cNvCxnSpPr>
            <a:cxnSpLocks noChangeShapeType="1"/>
            <a:stCxn id="56327" idx="1"/>
            <a:endCxn id="56328" idx="5"/>
          </p:cNvCxnSpPr>
          <p:nvPr/>
        </p:nvCxnSpPr>
        <p:spPr bwMode="auto">
          <a:xfrm flipH="1" flipV="1">
            <a:off x="5749925" y="2671763"/>
            <a:ext cx="120650" cy="365125"/>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56336" name="Oval 16">
            <a:extLst>
              <a:ext uri="{FF2B5EF4-FFF2-40B4-BE49-F238E27FC236}">
                <a16:creationId xmlns:a16="http://schemas.microsoft.com/office/drawing/2014/main" id="{29656B09-D076-034C-9A8A-B8649B1BC6D2}"/>
              </a:ext>
            </a:extLst>
          </p:cNvPr>
          <p:cNvSpPr>
            <a:spLocks noChangeArrowheads="1"/>
          </p:cNvSpPr>
          <p:nvPr/>
        </p:nvSpPr>
        <p:spPr bwMode="auto">
          <a:xfrm>
            <a:off x="7889875" y="2708275"/>
            <a:ext cx="260350" cy="215900"/>
          </a:xfrm>
          <a:prstGeom prst="ellipse">
            <a:avLst/>
          </a:prstGeom>
          <a:noFill/>
          <a:ln w="38100">
            <a:solidFill>
              <a:srgbClr val="008080"/>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cxnSp>
        <p:nvCxnSpPr>
          <p:cNvPr id="72719" name="AutoShape 17">
            <a:extLst>
              <a:ext uri="{FF2B5EF4-FFF2-40B4-BE49-F238E27FC236}">
                <a16:creationId xmlns:a16="http://schemas.microsoft.com/office/drawing/2014/main" id="{ECE5D0CB-3F47-D744-926E-A59181E40FAF}"/>
              </a:ext>
            </a:extLst>
          </p:cNvPr>
          <p:cNvCxnSpPr>
            <a:cxnSpLocks noChangeShapeType="1"/>
            <a:stCxn id="56331" idx="5"/>
            <a:endCxn id="56336" idx="0"/>
          </p:cNvCxnSpPr>
          <p:nvPr/>
        </p:nvCxnSpPr>
        <p:spPr bwMode="auto">
          <a:xfrm>
            <a:off x="7959725" y="2435225"/>
            <a:ext cx="60325" cy="273050"/>
          </a:xfrm>
          <a:prstGeom prst="straightConnector1">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56338" name="Oval 18">
            <a:extLst>
              <a:ext uri="{FF2B5EF4-FFF2-40B4-BE49-F238E27FC236}">
                <a16:creationId xmlns:a16="http://schemas.microsoft.com/office/drawing/2014/main" id="{EDF3E6A9-6AA1-7D48-B0F4-0617C8EB585E}"/>
              </a:ext>
            </a:extLst>
          </p:cNvPr>
          <p:cNvSpPr>
            <a:spLocks noChangeArrowheads="1"/>
          </p:cNvSpPr>
          <p:nvPr/>
        </p:nvSpPr>
        <p:spPr bwMode="auto">
          <a:xfrm>
            <a:off x="8194675" y="2327275"/>
            <a:ext cx="260350" cy="215900"/>
          </a:xfrm>
          <a:prstGeom prst="ellipse">
            <a:avLst/>
          </a:prstGeom>
          <a:noFill/>
          <a:ln w="38100">
            <a:solidFill>
              <a:srgbClr val="008080"/>
            </a:solidFill>
            <a:round/>
            <a:headEnd/>
            <a:tailEnd/>
          </a:ln>
          <a:extLst/>
        </p:spPr>
        <p:txBody>
          <a:bodyPr wrap="none" anchor="ctr">
            <a:spAutoFit/>
          </a:bodyPr>
          <a:lstStyle/>
          <a:p>
            <a:pPr eaLnBrk="1" hangingPunct="1">
              <a:spcBef>
                <a:spcPct val="20000"/>
              </a:spcBef>
              <a:buFont typeface="Wingdings" pitchFamily="2" charset="2"/>
              <a:buNone/>
              <a:defRPr/>
            </a:pPr>
            <a:endParaRPr kumimoji="0" lang="zh-TW" altLang="zh-TW" sz="400">
              <a:latin typeface="+mn-lt"/>
              <a:cs typeface="Arial" charset="0"/>
            </a:endParaRPr>
          </a:p>
        </p:txBody>
      </p:sp>
      <p:sp>
        <p:nvSpPr>
          <p:cNvPr id="25619" name="Rectangle 19">
            <a:extLst>
              <a:ext uri="{FF2B5EF4-FFF2-40B4-BE49-F238E27FC236}">
                <a16:creationId xmlns:a16="http://schemas.microsoft.com/office/drawing/2014/main" id="{1F88216F-A826-6140-ADDA-0899188C260F}"/>
              </a:ext>
            </a:extLst>
          </p:cNvPr>
          <p:cNvSpPr>
            <a:spLocks noChangeArrowheads="1"/>
          </p:cNvSpPr>
          <p:nvPr/>
        </p:nvSpPr>
        <p:spPr bwMode="auto">
          <a:xfrm>
            <a:off x="609600" y="1905000"/>
            <a:ext cx="4572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lvl="1" eaLnBrk="1" hangingPunct="1">
              <a:lnSpc>
                <a:spcPct val="90000"/>
              </a:lnSpc>
              <a:buClr>
                <a:schemeClr val="tx2"/>
              </a:buClr>
              <a:buSzPct val="90000"/>
              <a:buFont typeface="Wingdings" pitchFamily="2" charset="2"/>
              <a:buChar char="n"/>
            </a:pPr>
            <a:r>
              <a:rPr kumimoji="0" lang="en-US" altLang="zh-TW" sz="1600"/>
              <a:t>Strongly connected components</a:t>
            </a:r>
          </a:p>
          <a:p>
            <a:pPr lvl="2" eaLnBrk="1" hangingPunct="1">
              <a:lnSpc>
                <a:spcPct val="90000"/>
              </a:lnSpc>
              <a:buClr>
                <a:schemeClr val="accent1"/>
              </a:buClr>
              <a:buSzPct val="90000"/>
              <a:buFont typeface="Wingdings" pitchFamily="2" charset="2"/>
              <a:buChar char="n"/>
            </a:pPr>
            <a:r>
              <a:rPr kumimoji="0" lang="en-US" altLang="zh-TW" sz="1400"/>
              <a:t>B C D E</a:t>
            </a:r>
          </a:p>
          <a:p>
            <a:pPr lvl="2" eaLnBrk="1" hangingPunct="1">
              <a:lnSpc>
                <a:spcPct val="90000"/>
              </a:lnSpc>
              <a:buClr>
                <a:schemeClr val="accent1"/>
              </a:buClr>
              <a:buSzPct val="90000"/>
              <a:buFont typeface="Wingdings" pitchFamily="2" charset="2"/>
              <a:buChar char="n"/>
            </a:pPr>
            <a:r>
              <a:rPr kumimoji="0" lang="en-US" altLang="zh-TW" sz="1400">
                <a:solidFill>
                  <a:srgbClr val="0033CC"/>
                </a:solidFill>
              </a:rPr>
              <a:t>A</a:t>
            </a:r>
          </a:p>
          <a:p>
            <a:pPr lvl="2" eaLnBrk="1" hangingPunct="1">
              <a:lnSpc>
                <a:spcPct val="90000"/>
              </a:lnSpc>
              <a:buClr>
                <a:schemeClr val="accent1"/>
              </a:buClr>
              <a:buSzPct val="90000"/>
              <a:buFont typeface="Wingdings" pitchFamily="2" charset="2"/>
              <a:buChar char="n"/>
            </a:pPr>
            <a:r>
              <a:rPr kumimoji="0" lang="en-US" altLang="zh-TW" sz="1400">
                <a:solidFill>
                  <a:srgbClr val="008080"/>
                </a:solidFill>
              </a:rPr>
              <a:t>G H</a:t>
            </a:r>
          </a:p>
          <a:p>
            <a:pPr lvl="2" eaLnBrk="1" hangingPunct="1">
              <a:lnSpc>
                <a:spcPct val="90000"/>
              </a:lnSpc>
              <a:buClr>
                <a:schemeClr val="accent1"/>
              </a:buClr>
              <a:buSzPct val="90000"/>
              <a:buFont typeface="Wingdings" pitchFamily="2" charset="2"/>
              <a:buChar char="n"/>
            </a:pPr>
            <a:r>
              <a:rPr kumimoji="0" lang="en-US" altLang="zh-TW" sz="1400">
                <a:solidFill>
                  <a:schemeClr val="hlink"/>
                </a:solidFill>
              </a:rPr>
              <a:t>F</a:t>
            </a:r>
          </a:p>
          <a:p>
            <a:pPr lvl="2" eaLnBrk="1" hangingPunct="1">
              <a:lnSpc>
                <a:spcPct val="90000"/>
              </a:lnSpc>
              <a:buClr>
                <a:schemeClr val="accent1"/>
              </a:buClr>
              <a:buSzPct val="90000"/>
              <a:buFont typeface="Wingdings" pitchFamily="2" charset="2"/>
              <a:buChar char="n"/>
            </a:pPr>
            <a:endParaRPr kumimoji="0" lang="en-US" altLang="zh-TW" sz="1400"/>
          </a:p>
        </p:txBody>
      </p:sp>
      <p:cxnSp>
        <p:nvCxnSpPr>
          <p:cNvPr id="72722" name="AutoShape 20">
            <a:extLst>
              <a:ext uri="{FF2B5EF4-FFF2-40B4-BE49-F238E27FC236}">
                <a16:creationId xmlns:a16="http://schemas.microsoft.com/office/drawing/2014/main" id="{272A951E-FF01-904B-AD60-848A51BEE3BF}"/>
              </a:ext>
            </a:extLst>
          </p:cNvPr>
          <p:cNvCxnSpPr>
            <a:cxnSpLocks noChangeShapeType="1"/>
            <a:stCxn id="56336" idx="7"/>
            <a:endCxn id="56338" idx="3"/>
          </p:cNvCxnSpPr>
          <p:nvPr/>
        </p:nvCxnSpPr>
        <p:spPr bwMode="auto">
          <a:xfrm flipV="1">
            <a:off x="8112125" y="2511425"/>
            <a:ext cx="120650" cy="228600"/>
          </a:xfrm>
          <a:prstGeom prst="straightConnector1">
            <a:avLst/>
          </a:prstGeom>
          <a:noFill/>
          <a:ln w="38100">
            <a:solidFill>
              <a:srgbClr val="008080"/>
            </a:solidFill>
            <a:round/>
            <a:headEnd type="triangle" w="med" len="med"/>
            <a:tailEnd type="triangle" w="med" len="med"/>
          </a:ln>
          <a:extLst>
            <a:ext uri="{909E8E84-426E-40DD-AFC4-6F175D3DCCD1}">
              <a14:hiddenFill xmlns:a14="http://schemas.microsoft.com/office/drawing/2010/main">
                <a:noFill/>
              </a14:hiddenFill>
            </a:ext>
          </a:extLst>
        </p:spPr>
      </p:cxnSp>
      <p:sp>
        <p:nvSpPr>
          <p:cNvPr id="32789" name="Rectangle 21">
            <a:extLst>
              <a:ext uri="{FF2B5EF4-FFF2-40B4-BE49-F238E27FC236}">
                <a16:creationId xmlns:a16="http://schemas.microsoft.com/office/drawing/2014/main" id="{EB79FFD8-5035-7C41-AF63-C9CA69E1993A}"/>
              </a:ext>
            </a:extLst>
          </p:cNvPr>
          <p:cNvSpPr>
            <a:spLocks noChangeArrowheads="1"/>
          </p:cNvSpPr>
          <p:nvPr/>
        </p:nvSpPr>
        <p:spPr bwMode="auto">
          <a:xfrm>
            <a:off x="533400" y="35814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lnSpc>
                <a:spcPct val="90000"/>
              </a:lnSpc>
              <a:buClr>
                <a:schemeClr val="bg2"/>
              </a:buClr>
              <a:buSzPct val="90000"/>
              <a:buFont typeface="Wingdings" pitchFamily="2" charset="2"/>
              <a:buChar char="n"/>
            </a:pPr>
            <a:r>
              <a:rPr kumimoji="0" lang="en-US" altLang="zh-TW" sz="1800"/>
              <a:t>Weakly connected components: every node can be reached from every other node by following links in either direction</a:t>
            </a:r>
          </a:p>
          <a:p>
            <a:pPr lvl="1" eaLnBrk="1" hangingPunct="1">
              <a:lnSpc>
                <a:spcPct val="90000"/>
              </a:lnSpc>
              <a:buClr>
                <a:schemeClr val="tx2"/>
              </a:buClr>
              <a:buSzPct val="90000"/>
              <a:buFont typeface="Wingdings" pitchFamily="2" charset="2"/>
              <a:buChar char="n"/>
            </a:pPr>
            <a:endParaRPr kumimoji="0" lang="en-US" altLang="zh-TW" sz="1600"/>
          </a:p>
        </p:txBody>
      </p:sp>
      <p:sp>
        <p:nvSpPr>
          <p:cNvPr id="72724" name="Text Box 24">
            <a:extLst>
              <a:ext uri="{FF2B5EF4-FFF2-40B4-BE49-F238E27FC236}">
                <a16:creationId xmlns:a16="http://schemas.microsoft.com/office/drawing/2014/main" id="{0225A410-E0C4-EE40-84EA-3C4C7394E3A7}"/>
              </a:ext>
            </a:extLst>
          </p:cNvPr>
          <p:cNvSpPr txBox="1">
            <a:spLocks noChangeArrowheads="1"/>
          </p:cNvSpPr>
          <p:nvPr/>
        </p:nvSpPr>
        <p:spPr bwMode="auto">
          <a:xfrm>
            <a:off x="5334000" y="228600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A</a:t>
            </a:r>
          </a:p>
        </p:txBody>
      </p:sp>
      <p:sp>
        <p:nvSpPr>
          <p:cNvPr id="72725" name="Text Box 25">
            <a:extLst>
              <a:ext uri="{FF2B5EF4-FFF2-40B4-BE49-F238E27FC236}">
                <a16:creationId xmlns:a16="http://schemas.microsoft.com/office/drawing/2014/main" id="{083F8B53-1AE7-0D4A-806B-58E64C10D945}"/>
              </a:ext>
            </a:extLst>
          </p:cNvPr>
          <p:cNvSpPr txBox="1">
            <a:spLocks noChangeArrowheads="1"/>
          </p:cNvSpPr>
          <p:nvPr/>
        </p:nvSpPr>
        <p:spPr bwMode="auto">
          <a:xfrm>
            <a:off x="6019800" y="175260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B</a:t>
            </a:r>
          </a:p>
        </p:txBody>
      </p:sp>
      <p:sp>
        <p:nvSpPr>
          <p:cNvPr id="72726" name="Text Box 26">
            <a:extLst>
              <a:ext uri="{FF2B5EF4-FFF2-40B4-BE49-F238E27FC236}">
                <a16:creationId xmlns:a16="http://schemas.microsoft.com/office/drawing/2014/main" id="{88767701-1E06-374B-8B09-000602FA0A18}"/>
              </a:ext>
            </a:extLst>
          </p:cNvPr>
          <p:cNvSpPr txBox="1">
            <a:spLocks noChangeArrowheads="1"/>
          </p:cNvSpPr>
          <p:nvPr/>
        </p:nvSpPr>
        <p:spPr bwMode="auto">
          <a:xfrm>
            <a:off x="6858000" y="213360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C</a:t>
            </a:r>
          </a:p>
        </p:txBody>
      </p:sp>
      <p:sp>
        <p:nvSpPr>
          <p:cNvPr id="72727" name="Text Box 27">
            <a:extLst>
              <a:ext uri="{FF2B5EF4-FFF2-40B4-BE49-F238E27FC236}">
                <a16:creationId xmlns:a16="http://schemas.microsoft.com/office/drawing/2014/main" id="{A217955D-5222-4A4E-AD1E-DEE0A08FEC92}"/>
              </a:ext>
            </a:extLst>
          </p:cNvPr>
          <p:cNvSpPr txBox="1">
            <a:spLocks noChangeArrowheads="1"/>
          </p:cNvSpPr>
          <p:nvPr/>
        </p:nvSpPr>
        <p:spPr bwMode="auto">
          <a:xfrm>
            <a:off x="6705600" y="304800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D</a:t>
            </a:r>
          </a:p>
        </p:txBody>
      </p:sp>
      <p:sp>
        <p:nvSpPr>
          <p:cNvPr id="72728" name="Text Box 28">
            <a:extLst>
              <a:ext uri="{FF2B5EF4-FFF2-40B4-BE49-F238E27FC236}">
                <a16:creationId xmlns:a16="http://schemas.microsoft.com/office/drawing/2014/main" id="{CB6465A5-F2DB-E94C-A0DC-E1F969EEE619}"/>
              </a:ext>
            </a:extLst>
          </p:cNvPr>
          <p:cNvSpPr txBox="1">
            <a:spLocks noChangeArrowheads="1"/>
          </p:cNvSpPr>
          <p:nvPr/>
        </p:nvSpPr>
        <p:spPr bwMode="auto">
          <a:xfrm>
            <a:off x="6019800" y="32004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E</a:t>
            </a:r>
          </a:p>
        </p:txBody>
      </p:sp>
      <p:sp>
        <p:nvSpPr>
          <p:cNvPr id="72729" name="Text Box 29">
            <a:extLst>
              <a:ext uri="{FF2B5EF4-FFF2-40B4-BE49-F238E27FC236}">
                <a16:creationId xmlns:a16="http://schemas.microsoft.com/office/drawing/2014/main" id="{7D85BC06-37CC-4B40-9197-866F4FCF9A2F}"/>
              </a:ext>
            </a:extLst>
          </p:cNvPr>
          <p:cNvSpPr txBox="1">
            <a:spLocks noChangeArrowheads="1"/>
          </p:cNvSpPr>
          <p:nvPr/>
        </p:nvSpPr>
        <p:spPr bwMode="auto">
          <a:xfrm>
            <a:off x="7543800" y="1905000"/>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F</a:t>
            </a:r>
          </a:p>
        </p:txBody>
      </p:sp>
      <p:sp>
        <p:nvSpPr>
          <p:cNvPr id="72730" name="Text Box 30">
            <a:extLst>
              <a:ext uri="{FF2B5EF4-FFF2-40B4-BE49-F238E27FC236}">
                <a16:creationId xmlns:a16="http://schemas.microsoft.com/office/drawing/2014/main" id="{77BC2BE1-1D14-7E44-985A-84F380F2A792}"/>
              </a:ext>
            </a:extLst>
          </p:cNvPr>
          <p:cNvSpPr txBox="1">
            <a:spLocks noChangeArrowheads="1"/>
          </p:cNvSpPr>
          <p:nvPr/>
        </p:nvSpPr>
        <p:spPr bwMode="auto">
          <a:xfrm>
            <a:off x="8458200" y="2057400"/>
            <a:ext cx="322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G</a:t>
            </a:r>
          </a:p>
        </p:txBody>
      </p:sp>
      <p:sp>
        <p:nvSpPr>
          <p:cNvPr id="72731" name="Text Box 31">
            <a:extLst>
              <a:ext uri="{FF2B5EF4-FFF2-40B4-BE49-F238E27FC236}">
                <a16:creationId xmlns:a16="http://schemas.microsoft.com/office/drawing/2014/main" id="{B03ED35F-11FF-D646-AED5-994888DF582D}"/>
              </a:ext>
            </a:extLst>
          </p:cNvPr>
          <p:cNvSpPr txBox="1">
            <a:spLocks noChangeArrowheads="1"/>
          </p:cNvSpPr>
          <p:nvPr/>
        </p:nvSpPr>
        <p:spPr bwMode="auto">
          <a:xfrm>
            <a:off x="8001000" y="289560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400" b="1">
                <a:solidFill>
                  <a:srgbClr val="FF0000"/>
                </a:solidFill>
              </a:rPr>
              <a:t>H</a:t>
            </a:r>
          </a:p>
        </p:txBody>
      </p:sp>
      <p:sp>
        <p:nvSpPr>
          <p:cNvPr id="32822" name="Rectangle 56">
            <a:extLst>
              <a:ext uri="{FF2B5EF4-FFF2-40B4-BE49-F238E27FC236}">
                <a16:creationId xmlns:a16="http://schemas.microsoft.com/office/drawing/2014/main" id="{95C20512-F14C-3C4E-9757-30187A6B6EAC}"/>
              </a:ext>
            </a:extLst>
          </p:cNvPr>
          <p:cNvSpPr>
            <a:spLocks noChangeArrowheads="1"/>
          </p:cNvSpPr>
          <p:nvPr/>
        </p:nvSpPr>
        <p:spPr bwMode="auto">
          <a:xfrm>
            <a:off x="685800" y="4267200"/>
            <a:ext cx="4572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lvl="1" eaLnBrk="1" hangingPunct="1">
              <a:lnSpc>
                <a:spcPct val="90000"/>
              </a:lnSpc>
              <a:buClr>
                <a:schemeClr val="tx2"/>
              </a:buClr>
              <a:buSzPct val="90000"/>
              <a:buFont typeface="Wingdings" pitchFamily="2" charset="2"/>
              <a:buChar char="n"/>
            </a:pPr>
            <a:r>
              <a:rPr kumimoji="0" lang="en-US" altLang="zh-TW" sz="1600"/>
              <a:t>Weakly connected components</a:t>
            </a:r>
          </a:p>
          <a:p>
            <a:pPr lvl="2" eaLnBrk="1" hangingPunct="1">
              <a:lnSpc>
                <a:spcPct val="90000"/>
              </a:lnSpc>
              <a:buClr>
                <a:schemeClr val="accent1"/>
              </a:buClr>
              <a:buSzPct val="90000"/>
              <a:buFont typeface="Wingdings" pitchFamily="2" charset="2"/>
              <a:buChar char="n"/>
            </a:pPr>
            <a:r>
              <a:rPr kumimoji="0" lang="en-US" altLang="zh-TW" sz="1400"/>
              <a:t>A B C D E</a:t>
            </a:r>
            <a:endParaRPr kumimoji="0" lang="en-US" altLang="zh-TW" sz="1400">
              <a:solidFill>
                <a:srgbClr val="0033CC"/>
              </a:solidFill>
            </a:endParaRPr>
          </a:p>
          <a:p>
            <a:pPr lvl="2" eaLnBrk="1" hangingPunct="1">
              <a:lnSpc>
                <a:spcPct val="90000"/>
              </a:lnSpc>
              <a:buClr>
                <a:schemeClr val="accent1"/>
              </a:buClr>
              <a:buSzPct val="90000"/>
              <a:buFont typeface="Wingdings" pitchFamily="2" charset="2"/>
              <a:buChar char="n"/>
            </a:pPr>
            <a:r>
              <a:rPr kumimoji="0" lang="en-US" altLang="zh-TW" sz="1400">
                <a:solidFill>
                  <a:srgbClr val="008080"/>
                </a:solidFill>
              </a:rPr>
              <a:t>G H F</a:t>
            </a:r>
            <a:endParaRPr kumimoji="0" lang="en-US" altLang="zh-TW" sz="1400">
              <a:solidFill>
                <a:schemeClr val="hlink"/>
              </a:solidFill>
            </a:endParaRPr>
          </a:p>
          <a:p>
            <a:pPr lvl="2" eaLnBrk="1" hangingPunct="1">
              <a:lnSpc>
                <a:spcPct val="90000"/>
              </a:lnSpc>
              <a:buClr>
                <a:schemeClr val="accent1"/>
              </a:buClr>
              <a:buSzPct val="90000"/>
              <a:buFont typeface="Wingdings" pitchFamily="2" charset="2"/>
              <a:buChar char="n"/>
            </a:pPr>
            <a:endParaRPr kumimoji="0" lang="en-US" altLang="zh-TW" sz="1400"/>
          </a:p>
        </p:txBody>
      </p:sp>
      <p:sp>
        <p:nvSpPr>
          <p:cNvPr id="32823" name="Rectangle 57">
            <a:extLst>
              <a:ext uri="{FF2B5EF4-FFF2-40B4-BE49-F238E27FC236}">
                <a16:creationId xmlns:a16="http://schemas.microsoft.com/office/drawing/2014/main" id="{07E5DF92-FB0D-BC4A-8C74-329F66C9FAE3}"/>
              </a:ext>
            </a:extLst>
          </p:cNvPr>
          <p:cNvSpPr>
            <a:spLocks noChangeArrowheads="1"/>
          </p:cNvSpPr>
          <p:nvPr/>
        </p:nvSpPr>
        <p:spPr bwMode="auto">
          <a:xfrm>
            <a:off x="533400" y="5257800"/>
            <a:ext cx="518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lnSpc>
                <a:spcPct val="90000"/>
              </a:lnSpc>
              <a:buClr>
                <a:schemeClr val="bg2"/>
              </a:buClr>
              <a:buSzPct val="90000"/>
              <a:buFont typeface="Wingdings" pitchFamily="2" charset="2"/>
              <a:buChar char="n"/>
            </a:pPr>
            <a:r>
              <a:rPr kumimoji="0" lang="en-US" altLang="zh-TW" sz="1800"/>
              <a:t>In undirected networks one talks simply about ‘connected components’</a:t>
            </a:r>
          </a:p>
          <a:p>
            <a:pPr lvl="1" eaLnBrk="1" hangingPunct="1">
              <a:lnSpc>
                <a:spcPct val="90000"/>
              </a:lnSpc>
              <a:buClr>
                <a:schemeClr val="tx2"/>
              </a:buClr>
              <a:buSzPct val="90000"/>
              <a:buFont typeface="Wingdings" pitchFamily="2" charset="2"/>
              <a:buChar char="n"/>
            </a:pPr>
            <a:endParaRPr kumimoji="0" lang="en-US" altLang="zh-TW"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5619"/>
                                        </p:tgtEl>
                                        <p:attrNameLst>
                                          <p:attrName>style.visibility</p:attrName>
                                        </p:attrNameLst>
                                      </p:cBhvr>
                                      <p:to>
                                        <p:strVal val="visible"/>
                                      </p:to>
                                    </p:set>
                                    <p:anim calcmode="lin" valueType="num">
                                      <p:cBhvr>
                                        <p:cTn id="7" dur="500" fill="hold"/>
                                        <p:tgtEl>
                                          <p:spTgt spid="25619"/>
                                        </p:tgtEl>
                                        <p:attrNameLst>
                                          <p:attrName>ppt_w</p:attrName>
                                        </p:attrNameLst>
                                      </p:cBhvr>
                                      <p:tavLst>
                                        <p:tav tm="0">
                                          <p:val>
                                            <p:fltVal val="0"/>
                                          </p:val>
                                        </p:tav>
                                        <p:tav tm="100000">
                                          <p:val>
                                            <p:strVal val="#ppt_w"/>
                                          </p:val>
                                        </p:tav>
                                      </p:tavLst>
                                    </p:anim>
                                    <p:anim calcmode="lin" valueType="num">
                                      <p:cBhvr>
                                        <p:cTn id="8" dur="500" fill="hold"/>
                                        <p:tgtEl>
                                          <p:spTgt spid="25619"/>
                                        </p:tgtEl>
                                        <p:attrNameLst>
                                          <p:attrName>ppt_h</p:attrName>
                                        </p:attrNameLst>
                                      </p:cBhvr>
                                      <p:tavLst>
                                        <p:tav tm="0">
                                          <p:val>
                                            <p:fltVal val="0"/>
                                          </p:val>
                                        </p:tav>
                                        <p:tav tm="100000">
                                          <p:val>
                                            <p:strVal val="#ppt_h"/>
                                          </p:val>
                                        </p:tav>
                                      </p:tavLst>
                                    </p:anim>
                                    <p:animEffect transition="in" filter="fade">
                                      <p:cBhvr>
                                        <p:cTn id="9" dur="500"/>
                                        <p:tgtEl>
                                          <p:spTgt spid="2561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2789"/>
                                        </p:tgtEl>
                                        <p:attrNameLst>
                                          <p:attrName>style.visibility</p:attrName>
                                        </p:attrNameLst>
                                      </p:cBhvr>
                                      <p:to>
                                        <p:strVal val="visible"/>
                                      </p:to>
                                    </p:set>
                                    <p:anim calcmode="lin" valueType="num">
                                      <p:cBhvr>
                                        <p:cTn id="14" dur="500" fill="hold"/>
                                        <p:tgtEl>
                                          <p:spTgt spid="32789"/>
                                        </p:tgtEl>
                                        <p:attrNameLst>
                                          <p:attrName>ppt_w</p:attrName>
                                        </p:attrNameLst>
                                      </p:cBhvr>
                                      <p:tavLst>
                                        <p:tav tm="0">
                                          <p:val>
                                            <p:fltVal val="0"/>
                                          </p:val>
                                        </p:tav>
                                        <p:tav tm="100000">
                                          <p:val>
                                            <p:strVal val="#ppt_w"/>
                                          </p:val>
                                        </p:tav>
                                      </p:tavLst>
                                    </p:anim>
                                    <p:anim calcmode="lin" valueType="num">
                                      <p:cBhvr>
                                        <p:cTn id="15" dur="500" fill="hold"/>
                                        <p:tgtEl>
                                          <p:spTgt spid="32789"/>
                                        </p:tgtEl>
                                        <p:attrNameLst>
                                          <p:attrName>ppt_h</p:attrName>
                                        </p:attrNameLst>
                                      </p:cBhvr>
                                      <p:tavLst>
                                        <p:tav tm="0">
                                          <p:val>
                                            <p:fltVal val="0"/>
                                          </p:val>
                                        </p:tav>
                                        <p:tav tm="100000">
                                          <p:val>
                                            <p:strVal val="#ppt_h"/>
                                          </p:val>
                                        </p:tav>
                                      </p:tavLst>
                                    </p:anim>
                                    <p:animEffect transition="in" filter="fade">
                                      <p:cBhvr>
                                        <p:cTn id="16" dur="500"/>
                                        <p:tgtEl>
                                          <p:spTgt spid="327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2822"/>
                                        </p:tgtEl>
                                        <p:attrNameLst>
                                          <p:attrName>style.visibility</p:attrName>
                                        </p:attrNameLst>
                                      </p:cBhvr>
                                      <p:to>
                                        <p:strVal val="visible"/>
                                      </p:to>
                                    </p:set>
                                    <p:anim calcmode="lin" valueType="num">
                                      <p:cBhvr>
                                        <p:cTn id="21" dur="500" fill="hold"/>
                                        <p:tgtEl>
                                          <p:spTgt spid="32822"/>
                                        </p:tgtEl>
                                        <p:attrNameLst>
                                          <p:attrName>ppt_w</p:attrName>
                                        </p:attrNameLst>
                                      </p:cBhvr>
                                      <p:tavLst>
                                        <p:tav tm="0">
                                          <p:val>
                                            <p:fltVal val="0"/>
                                          </p:val>
                                        </p:tav>
                                        <p:tav tm="100000">
                                          <p:val>
                                            <p:strVal val="#ppt_w"/>
                                          </p:val>
                                        </p:tav>
                                      </p:tavLst>
                                    </p:anim>
                                    <p:anim calcmode="lin" valueType="num">
                                      <p:cBhvr>
                                        <p:cTn id="22" dur="500" fill="hold"/>
                                        <p:tgtEl>
                                          <p:spTgt spid="32822"/>
                                        </p:tgtEl>
                                        <p:attrNameLst>
                                          <p:attrName>ppt_h</p:attrName>
                                        </p:attrNameLst>
                                      </p:cBhvr>
                                      <p:tavLst>
                                        <p:tav tm="0">
                                          <p:val>
                                            <p:fltVal val="0"/>
                                          </p:val>
                                        </p:tav>
                                        <p:tav tm="100000">
                                          <p:val>
                                            <p:strVal val="#ppt_h"/>
                                          </p:val>
                                        </p:tav>
                                      </p:tavLst>
                                    </p:anim>
                                    <p:animEffect transition="in" filter="fade">
                                      <p:cBhvr>
                                        <p:cTn id="23" dur="500"/>
                                        <p:tgtEl>
                                          <p:spTgt spid="3282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2823"/>
                                        </p:tgtEl>
                                        <p:attrNameLst>
                                          <p:attrName>style.visibility</p:attrName>
                                        </p:attrNameLst>
                                      </p:cBhvr>
                                      <p:to>
                                        <p:strVal val="visible"/>
                                      </p:to>
                                    </p:set>
                                    <p:anim calcmode="lin" valueType="num">
                                      <p:cBhvr>
                                        <p:cTn id="28" dur="500" fill="hold"/>
                                        <p:tgtEl>
                                          <p:spTgt spid="32823"/>
                                        </p:tgtEl>
                                        <p:attrNameLst>
                                          <p:attrName>ppt_w</p:attrName>
                                        </p:attrNameLst>
                                      </p:cBhvr>
                                      <p:tavLst>
                                        <p:tav tm="0">
                                          <p:val>
                                            <p:fltVal val="0"/>
                                          </p:val>
                                        </p:tav>
                                        <p:tav tm="100000">
                                          <p:val>
                                            <p:strVal val="#ppt_w"/>
                                          </p:val>
                                        </p:tav>
                                      </p:tavLst>
                                    </p:anim>
                                    <p:anim calcmode="lin" valueType="num">
                                      <p:cBhvr>
                                        <p:cTn id="29" dur="500" fill="hold"/>
                                        <p:tgtEl>
                                          <p:spTgt spid="32823"/>
                                        </p:tgtEl>
                                        <p:attrNameLst>
                                          <p:attrName>ppt_h</p:attrName>
                                        </p:attrNameLst>
                                      </p:cBhvr>
                                      <p:tavLst>
                                        <p:tav tm="0">
                                          <p:val>
                                            <p:fltVal val="0"/>
                                          </p:val>
                                        </p:tav>
                                        <p:tav tm="100000">
                                          <p:val>
                                            <p:strVal val="#ppt_h"/>
                                          </p:val>
                                        </p:tav>
                                      </p:tavLst>
                                    </p:anim>
                                    <p:animEffect transition="in" filter="fade">
                                      <p:cBhvr>
                                        <p:cTn id="30" dur="500"/>
                                        <p:tgtEl>
                                          <p:spTgt spid="3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9" grpId="0"/>
      <p:bldP spid="32789" grpId="0"/>
      <p:bldP spid="32822" grpId="0"/>
      <p:bldP spid="328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8" descr="usersbybu">
            <a:extLst>
              <a:ext uri="{FF2B5EF4-FFF2-40B4-BE49-F238E27FC236}">
                <a16:creationId xmlns:a16="http://schemas.microsoft.com/office/drawing/2014/main" id="{D65873D6-960D-5546-83A2-6B128C739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280" r="4097"/>
          <a:stretch>
            <a:fillRect/>
          </a:stretch>
        </p:blipFill>
        <p:spPr bwMode="auto">
          <a:xfrm>
            <a:off x="2819400" y="1981200"/>
            <a:ext cx="4495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a:extLst>
              <a:ext uri="{FF2B5EF4-FFF2-40B4-BE49-F238E27FC236}">
                <a16:creationId xmlns:a16="http://schemas.microsoft.com/office/drawing/2014/main" id="{7EBA7F0D-A3F7-3F4B-8555-497772B83141}"/>
              </a:ext>
            </a:extLst>
          </p:cNvPr>
          <p:cNvSpPr>
            <a:spLocks noGrp="1" noChangeArrowheads="1"/>
          </p:cNvSpPr>
          <p:nvPr>
            <p:ph type="title" idx="4294967295"/>
          </p:nvPr>
        </p:nvSpPr>
        <p:spPr>
          <a:xfrm>
            <a:off x="304800" y="381000"/>
            <a:ext cx="8229600" cy="457200"/>
          </a:xfrm>
        </p:spPr>
        <p:txBody>
          <a:bodyPr anchor="b"/>
          <a:lstStyle/>
          <a:p>
            <a:pPr eaLnBrk="1" hangingPunct="1">
              <a:defRPr/>
            </a:pPr>
            <a:r>
              <a:rPr lang="en-US" altLang="zh-TW" sz="3200" dirty="0">
                <a:latin typeface="+mn-lt"/>
                <a:cs typeface="+mj-cs"/>
              </a:rPr>
              <a:t>Size of Giant Component</a:t>
            </a:r>
          </a:p>
        </p:txBody>
      </p:sp>
      <p:sp>
        <p:nvSpPr>
          <p:cNvPr id="73731" name="Rectangle 3">
            <a:extLst>
              <a:ext uri="{FF2B5EF4-FFF2-40B4-BE49-F238E27FC236}">
                <a16:creationId xmlns:a16="http://schemas.microsoft.com/office/drawing/2014/main" id="{33C75C1D-4012-FA42-A16C-6D5CDFBB6E43}"/>
              </a:ext>
            </a:extLst>
          </p:cNvPr>
          <p:cNvSpPr>
            <a:spLocks noGrp="1" noChangeArrowheads="1"/>
          </p:cNvSpPr>
          <p:nvPr>
            <p:ph type="body" idx="4294967295"/>
          </p:nvPr>
        </p:nvSpPr>
        <p:spPr>
          <a:xfrm>
            <a:off x="228600" y="990600"/>
            <a:ext cx="8763000" cy="2209800"/>
          </a:xfrm>
        </p:spPr>
        <p:txBody>
          <a:bodyPr/>
          <a:lstStyle/>
          <a:p>
            <a:pPr eaLnBrk="1" hangingPunct="1"/>
            <a:r>
              <a:rPr lang="en-US" altLang="zh-TW" sz="2800"/>
              <a:t>if the largest component encompasses a significant fraction of the graph, it is called the </a:t>
            </a:r>
            <a:r>
              <a:rPr lang="en-US" altLang="zh-TW" sz="2800" b="1"/>
              <a:t>giant component</a:t>
            </a:r>
            <a:endParaRPr lang="en-US" altLang="zh-TW" sz="2800"/>
          </a:p>
          <a:p>
            <a:pPr lvl="1" eaLnBrk="1" hangingPunct="1"/>
            <a:endParaRPr lang="en-US" altLang="zh-TW" sz="2400">
              <a:latin typeface="Comic Sans MS" panose="030F0902030302020204" pitchFamily="66" charset="0"/>
            </a:endParaRPr>
          </a:p>
        </p:txBody>
      </p:sp>
      <p:sp>
        <p:nvSpPr>
          <p:cNvPr id="73732" name="Rectangle 9">
            <a:extLst>
              <a:ext uri="{FF2B5EF4-FFF2-40B4-BE49-F238E27FC236}">
                <a16:creationId xmlns:a16="http://schemas.microsoft.com/office/drawing/2014/main" id="{35A81A05-2BB4-F940-A4CE-B81A9262297C}"/>
              </a:ext>
            </a:extLst>
          </p:cNvPr>
          <p:cNvSpPr>
            <a:spLocks noChangeArrowheads="1"/>
          </p:cNvSpPr>
          <p:nvPr/>
        </p:nvSpPr>
        <p:spPr bwMode="auto">
          <a:xfrm>
            <a:off x="1676400" y="3962400"/>
            <a:ext cx="1600200" cy="20574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endParaRPr kumimoji="0" lang="zh-TW" altLang="en-US" sz="1800"/>
          </a:p>
        </p:txBody>
      </p:sp>
      <p:sp>
        <p:nvSpPr>
          <p:cNvPr id="122891" name="Freeform 11">
            <a:extLst>
              <a:ext uri="{FF2B5EF4-FFF2-40B4-BE49-F238E27FC236}">
                <a16:creationId xmlns:a16="http://schemas.microsoft.com/office/drawing/2014/main" id="{DB00E7A8-BE57-F64B-92CA-DB84053A68EF}"/>
              </a:ext>
            </a:extLst>
          </p:cNvPr>
          <p:cNvSpPr>
            <a:spLocks/>
          </p:cNvSpPr>
          <p:nvPr/>
        </p:nvSpPr>
        <p:spPr bwMode="auto">
          <a:xfrm>
            <a:off x="3733800" y="2362200"/>
            <a:ext cx="2689225" cy="2813050"/>
          </a:xfrm>
          <a:custGeom>
            <a:avLst/>
            <a:gdLst>
              <a:gd name="T0" fmla="*/ 2147483646 w 1694"/>
              <a:gd name="T1" fmla="*/ 2147483646 h 1772"/>
              <a:gd name="T2" fmla="*/ 2147483646 w 1694"/>
              <a:gd name="T3" fmla="*/ 2147483646 h 1772"/>
              <a:gd name="T4" fmla="*/ 2147483646 w 1694"/>
              <a:gd name="T5" fmla="*/ 2147483646 h 1772"/>
              <a:gd name="T6" fmla="*/ 2147483646 w 1694"/>
              <a:gd name="T7" fmla="*/ 2147483646 h 1772"/>
              <a:gd name="T8" fmla="*/ 2147483646 w 1694"/>
              <a:gd name="T9" fmla="*/ 2147483646 h 1772"/>
              <a:gd name="T10" fmla="*/ 2147483646 w 1694"/>
              <a:gd name="T11" fmla="*/ 2147483646 h 1772"/>
              <a:gd name="T12" fmla="*/ 2147483646 w 1694"/>
              <a:gd name="T13" fmla="*/ 2147483646 h 1772"/>
              <a:gd name="T14" fmla="*/ 2147483646 w 1694"/>
              <a:gd name="T15" fmla="*/ 2147483646 h 1772"/>
              <a:gd name="T16" fmla="*/ 2147483646 w 1694"/>
              <a:gd name="T17" fmla="*/ 2147483646 h 1772"/>
              <a:gd name="T18" fmla="*/ 2147483646 w 1694"/>
              <a:gd name="T19" fmla="*/ 2147483646 h 1772"/>
              <a:gd name="T20" fmla="*/ 2147483646 w 1694"/>
              <a:gd name="T21" fmla="*/ 2147483646 h 1772"/>
              <a:gd name="T22" fmla="*/ 2147483646 w 1694"/>
              <a:gd name="T23" fmla="*/ 2147483646 h 1772"/>
              <a:gd name="T24" fmla="*/ 2147483646 w 1694"/>
              <a:gd name="T25" fmla="*/ 0 h 1772"/>
              <a:gd name="T26" fmla="*/ 2147483646 w 1694"/>
              <a:gd name="T27" fmla="*/ 2147483646 h 1772"/>
              <a:gd name="T28" fmla="*/ 2147483646 w 1694"/>
              <a:gd name="T29" fmla="*/ 2147483646 h 1772"/>
              <a:gd name="T30" fmla="*/ 2147483646 w 1694"/>
              <a:gd name="T31" fmla="*/ 2147483646 h 1772"/>
              <a:gd name="T32" fmla="*/ 2147483646 w 1694"/>
              <a:gd name="T33" fmla="*/ 2147483646 h 1772"/>
              <a:gd name="T34" fmla="*/ 2147483646 w 1694"/>
              <a:gd name="T35" fmla="*/ 2147483646 h 1772"/>
              <a:gd name="T36" fmla="*/ 2147483646 w 1694"/>
              <a:gd name="T37" fmla="*/ 2147483646 h 1772"/>
              <a:gd name="T38" fmla="*/ 2147483646 w 1694"/>
              <a:gd name="T39" fmla="*/ 2147483646 h 1772"/>
              <a:gd name="T40" fmla="*/ 2147483646 w 1694"/>
              <a:gd name="T41" fmla="*/ 2147483646 h 1772"/>
              <a:gd name="T42" fmla="*/ 2147483646 w 1694"/>
              <a:gd name="T43" fmla="*/ 2147483646 h 1772"/>
              <a:gd name="T44" fmla="*/ 2147483646 w 1694"/>
              <a:gd name="T45" fmla="*/ 2147483646 h 1772"/>
              <a:gd name="T46" fmla="*/ 2147483646 w 1694"/>
              <a:gd name="T47" fmla="*/ 2147483646 h 1772"/>
              <a:gd name="T48" fmla="*/ 2147483646 w 1694"/>
              <a:gd name="T49" fmla="*/ 2147483646 h 1772"/>
              <a:gd name="T50" fmla="*/ 2147483646 w 1694"/>
              <a:gd name="T51" fmla="*/ 2147483646 h 1772"/>
              <a:gd name="T52" fmla="*/ 2147483646 w 1694"/>
              <a:gd name="T53" fmla="*/ 2147483646 h 1772"/>
              <a:gd name="T54" fmla="*/ 2147483646 w 1694"/>
              <a:gd name="T55" fmla="*/ 2147483646 h 1772"/>
              <a:gd name="T56" fmla="*/ 2147483646 w 1694"/>
              <a:gd name="T57" fmla="*/ 2147483646 h 1772"/>
              <a:gd name="T58" fmla="*/ 2147483646 w 1694"/>
              <a:gd name="T59" fmla="*/ 2147483646 h 1772"/>
              <a:gd name="T60" fmla="*/ 2147483646 w 1694"/>
              <a:gd name="T61" fmla="*/ 2147483646 h 1772"/>
              <a:gd name="T62" fmla="*/ 2147483646 w 1694"/>
              <a:gd name="T63" fmla="*/ 2147483646 h 1772"/>
              <a:gd name="T64" fmla="*/ 2147483646 w 1694"/>
              <a:gd name="T65" fmla="*/ 2147483646 h 1772"/>
              <a:gd name="T66" fmla="*/ 2147483646 w 1694"/>
              <a:gd name="T67" fmla="*/ 2147483646 h 177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94"/>
              <a:gd name="T103" fmla="*/ 0 h 1772"/>
              <a:gd name="T104" fmla="*/ 1694 w 1694"/>
              <a:gd name="T105" fmla="*/ 1772 h 177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94" h="1772">
                <a:moveTo>
                  <a:pt x="131" y="1056"/>
                </a:moveTo>
                <a:cubicBezTo>
                  <a:pt x="108" y="1033"/>
                  <a:pt x="96" y="1000"/>
                  <a:pt x="69" y="983"/>
                </a:cubicBezTo>
                <a:cubicBezTo>
                  <a:pt x="62" y="973"/>
                  <a:pt x="52" y="965"/>
                  <a:pt x="47" y="954"/>
                </a:cubicBezTo>
                <a:cubicBezTo>
                  <a:pt x="34" y="929"/>
                  <a:pt x="40" y="929"/>
                  <a:pt x="18" y="909"/>
                </a:cubicBezTo>
                <a:cubicBezTo>
                  <a:pt x="7" y="872"/>
                  <a:pt x="0" y="854"/>
                  <a:pt x="18" y="802"/>
                </a:cubicBezTo>
                <a:cubicBezTo>
                  <a:pt x="22" y="789"/>
                  <a:pt x="52" y="779"/>
                  <a:pt x="52" y="779"/>
                </a:cubicBezTo>
                <a:cubicBezTo>
                  <a:pt x="62" y="750"/>
                  <a:pt x="67" y="746"/>
                  <a:pt x="97" y="734"/>
                </a:cubicBezTo>
                <a:cubicBezTo>
                  <a:pt x="115" y="718"/>
                  <a:pt x="132" y="701"/>
                  <a:pt x="148" y="683"/>
                </a:cubicBezTo>
                <a:cubicBezTo>
                  <a:pt x="157" y="657"/>
                  <a:pt x="179" y="630"/>
                  <a:pt x="205" y="621"/>
                </a:cubicBezTo>
                <a:cubicBezTo>
                  <a:pt x="220" y="598"/>
                  <a:pt x="221" y="588"/>
                  <a:pt x="244" y="570"/>
                </a:cubicBezTo>
                <a:cubicBezTo>
                  <a:pt x="260" y="524"/>
                  <a:pt x="295" y="489"/>
                  <a:pt x="335" y="463"/>
                </a:cubicBezTo>
                <a:cubicBezTo>
                  <a:pt x="345" y="431"/>
                  <a:pt x="361" y="430"/>
                  <a:pt x="380" y="401"/>
                </a:cubicBezTo>
                <a:cubicBezTo>
                  <a:pt x="402" y="367"/>
                  <a:pt x="377" y="401"/>
                  <a:pt x="414" y="367"/>
                </a:cubicBezTo>
                <a:cubicBezTo>
                  <a:pt x="428" y="354"/>
                  <a:pt x="436" y="335"/>
                  <a:pt x="453" y="327"/>
                </a:cubicBezTo>
                <a:cubicBezTo>
                  <a:pt x="499" y="305"/>
                  <a:pt x="550" y="300"/>
                  <a:pt x="600" y="294"/>
                </a:cubicBezTo>
                <a:cubicBezTo>
                  <a:pt x="819" y="302"/>
                  <a:pt x="716" y="254"/>
                  <a:pt x="747" y="316"/>
                </a:cubicBezTo>
                <a:cubicBezTo>
                  <a:pt x="757" y="335"/>
                  <a:pt x="757" y="333"/>
                  <a:pt x="775" y="344"/>
                </a:cubicBezTo>
                <a:cubicBezTo>
                  <a:pt x="786" y="342"/>
                  <a:pt x="800" y="346"/>
                  <a:pt x="809" y="339"/>
                </a:cubicBezTo>
                <a:cubicBezTo>
                  <a:pt x="816" y="333"/>
                  <a:pt x="811" y="320"/>
                  <a:pt x="815" y="311"/>
                </a:cubicBezTo>
                <a:cubicBezTo>
                  <a:pt x="818" y="304"/>
                  <a:pt x="826" y="300"/>
                  <a:pt x="831" y="294"/>
                </a:cubicBezTo>
                <a:cubicBezTo>
                  <a:pt x="847" y="249"/>
                  <a:pt x="814" y="234"/>
                  <a:pt x="786" y="209"/>
                </a:cubicBezTo>
                <a:cubicBezTo>
                  <a:pt x="769" y="173"/>
                  <a:pt x="763" y="116"/>
                  <a:pt x="781" y="79"/>
                </a:cubicBezTo>
                <a:cubicBezTo>
                  <a:pt x="785" y="72"/>
                  <a:pt x="796" y="73"/>
                  <a:pt x="803" y="68"/>
                </a:cubicBezTo>
                <a:cubicBezTo>
                  <a:pt x="813" y="61"/>
                  <a:pt x="818" y="48"/>
                  <a:pt x="831" y="45"/>
                </a:cubicBezTo>
                <a:cubicBezTo>
                  <a:pt x="852" y="41"/>
                  <a:pt x="873" y="41"/>
                  <a:pt x="894" y="39"/>
                </a:cubicBezTo>
                <a:cubicBezTo>
                  <a:pt x="928" y="31"/>
                  <a:pt x="952" y="11"/>
                  <a:pt x="984" y="0"/>
                </a:cubicBezTo>
                <a:cubicBezTo>
                  <a:pt x="1036" y="4"/>
                  <a:pt x="1076" y="7"/>
                  <a:pt x="1125" y="17"/>
                </a:cubicBezTo>
                <a:cubicBezTo>
                  <a:pt x="1136" y="33"/>
                  <a:pt x="1140" y="53"/>
                  <a:pt x="1153" y="68"/>
                </a:cubicBezTo>
                <a:cubicBezTo>
                  <a:pt x="1188" y="107"/>
                  <a:pt x="1226" y="128"/>
                  <a:pt x="1278" y="135"/>
                </a:cubicBezTo>
                <a:cubicBezTo>
                  <a:pt x="1292" y="150"/>
                  <a:pt x="1306" y="157"/>
                  <a:pt x="1317" y="175"/>
                </a:cubicBezTo>
                <a:cubicBezTo>
                  <a:pt x="1312" y="366"/>
                  <a:pt x="1372" y="405"/>
                  <a:pt x="1238" y="429"/>
                </a:cubicBezTo>
                <a:cubicBezTo>
                  <a:pt x="1218" y="442"/>
                  <a:pt x="1214" y="452"/>
                  <a:pt x="1199" y="469"/>
                </a:cubicBezTo>
                <a:cubicBezTo>
                  <a:pt x="1190" y="479"/>
                  <a:pt x="1170" y="497"/>
                  <a:pt x="1170" y="497"/>
                </a:cubicBezTo>
                <a:cubicBezTo>
                  <a:pt x="1193" y="563"/>
                  <a:pt x="1295" y="468"/>
                  <a:pt x="1311" y="542"/>
                </a:cubicBezTo>
                <a:cubicBezTo>
                  <a:pt x="1309" y="568"/>
                  <a:pt x="1310" y="595"/>
                  <a:pt x="1306" y="621"/>
                </a:cubicBezTo>
                <a:cubicBezTo>
                  <a:pt x="1302" y="646"/>
                  <a:pt x="1245" y="685"/>
                  <a:pt x="1227" y="711"/>
                </a:cubicBezTo>
                <a:cubicBezTo>
                  <a:pt x="1229" y="724"/>
                  <a:pt x="1226" y="739"/>
                  <a:pt x="1232" y="751"/>
                </a:cubicBezTo>
                <a:cubicBezTo>
                  <a:pt x="1236" y="758"/>
                  <a:pt x="1248" y="757"/>
                  <a:pt x="1255" y="762"/>
                </a:cubicBezTo>
                <a:cubicBezTo>
                  <a:pt x="1272" y="773"/>
                  <a:pt x="1274" y="784"/>
                  <a:pt x="1295" y="791"/>
                </a:cubicBezTo>
                <a:cubicBezTo>
                  <a:pt x="1342" y="860"/>
                  <a:pt x="1414" y="885"/>
                  <a:pt x="1487" y="915"/>
                </a:cubicBezTo>
                <a:cubicBezTo>
                  <a:pt x="1504" y="933"/>
                  <a:pt x="1519" y="933"/>
                  <a:pt x="1537" y="949"/>
                </a:cubicBezTo>
                <a:cubicBezTo>
                  <a:pt x="1597" y="1001"/>
                  <a:pt x="1663" y="1087"/>
                  <a:pt x="1690" y="1163"/>
                </a:cubicBezTo>
                <a:cubicBezTo>
                  <a:pt x="1687" y="1209"/>
                  <a:pt x="1694" y="1251"/>
                  <a:pt x="1667" y="1287"/>
                </a:cubicBezTo>
                <a:cubicBezTo>
                  <a:pt x="1660" y="1309"/>
                  <a:pt x="1655" y="1314"/>
                  <a:pt x="1633" y="1321"/>
                </a:cubicBezTo>
                <a:cubicBezTo>
                  <a:pt x="1618" y="1337"/>
                  <a:pt x="1616" y="1349"/>
                  <a:pt x="1594" y="1355"/>
                </a:cubicBezTo>
                <a:cubicBezTo>
                  <a:pt x="1580" y="1370"/>
                  <a:pt x="1569" y="1377"/>
                  <a:pt x="1549" y="1383"/>
                </a:cubicBezTo>
                <a:cubicBezTo>
                  <a:pt x="1526" y="1399"/>
                  <a:pt x="1502" y="1405"/>
                  <a:pt x="1475" y="1412"/>
                </a:cubicBezTo>
                <a:cubicBezTo>
                  <a:pt x="1446" y="1457"/>
                  <a:pt x="1484" y="1403"/>
                  <a:pt x="1447" y="1440"/>
                </a:cubicBezTo>
                <a:cubicBezTo>
                  <a:pt x="1428" y="1459"/>
                  <a:pt x="1419" y="1481"/>
                  <a:pt x="1396" y="1496"/>
                </a:cubicBezTo>
                <a:cubicBezTo>
                  <a:pt x="1394" y="1502"/>
                  <a:pt x="1395" y="1509"/>
                  <a:pt x="1391" y="1513"/>
                </a:cubicBezTo>
                <a:cubicBezTo>
                  <a:pt x="1381" y="1523"/>
                  <a:pt x="1367" y="1527"/>
                  <a:pt x="1357" y="1536"/>
                </a:cubicBezTo>
                <a:cubicBezTo>
                  <a:pt x="1339" y="1553"/>
                  <a:pt x="1326" y="1573"/>
                  <a:pt x="1306" y="1587"/>
                </a:cubicBezTo>
                <a:cubicBezTo>
                  <a:pt x="1295" y="1617"/>
                  <a:pt x="1305" y="1600"/>
                  <a:pt x="1266" y="1626"/>
                </a:cubicBezTo>
                <a:cubicBezTo>
                  <a:pt x="1260" y="1630"/>
                  <a:pt x="1249" y="1638"/>
                  <a:pt x="1249" y="1638"/>
                </a:cubicBezTo>
                <a:cubicBezTo>
                  <a:pt x="1223" y="1678"/>
                  <a:pt x="1200" y="1679"/>
                  <a:pt x="1159" y="1694"/>
                </a:cubicBezTo>
                <a:cubicBezTo>
                  <a:pt x="1151" y="1697"/>
                  <a:pt x="1143" y="1701"/>
                  <a:pt x="1136" y="1705"/>
                </a:cubicBezTo>
                <a:cubicBezTo>
                  <a:pt x="1026" y="1772"/>
                  <a:pt x="1102" y="1734"/>
                  <a:pt x="848" y="1739"/>
                </a:cubicBezTo>
                <a:cubicBezTo>
                  <a:pt x="768" y="1767"/>
                  <a:pt x="663" y="1743"/>
                  <a:pt x="589" y="1739"/>
                </a:cubicBezTo>
                <a:cubicBezTo>
                  <a:pt x="580" y="1731"/>
                  <a:pt x="569" y="1726"/>
                  <a:pt x="560" y="1717"/>
                </a:cubicBezTo>
                <a:cubicBezTo>
                  <a:pt x="531" y="1688"/>
                  <a:pt x="574" y="1705"/>
                  <a:pt x="521" y="1671"/>
                </a:cubicBezTo>
                <a:cubicBezTo>
                  <a:pt x="510" y="1664"/>
                  <a:pt x="487" y="1649"/>
                  <a:pt x="487" y="1649"/>
                </a:cubicBezTo>
                <a:cubicBezTo>
                  <a:pt x="452" y="1594"/>
                  <a:pt x="393" y="1564"/>
                  <a:pt x="357" y="1508"/>
                </a:cubicBezTo>
                <a:cubicBezTo>
                  <a:pt x="349" y="1478"/>
                  <a:pt x="332" y="1456"/>
                  <a:pt x="312" y="1434"/>
                </a:cubicBezTo>
                <a:cubicBezTo>
                  <a:pt x="304" y="1410"/>
                  <a:pt x="293" y="1392"/>
                  <a:pt x="278" y="1372"/>
                </a:cubicBezTo>
                <a:cubicBezTo>
                  <a:pt x="261" y="1323"/>
                  <a:pt x="266" y="1270"/>
                  <a:pt x="255" y="1220"/>
                </a:cubicBezTo>
                <a:cubicBezTo>
                  <a:pt x="252" y="1207"/>
                  <a:pt x="240" y="1201"/>
                  <a:pt x="233" y="1191"/>
                </a:cubicBezTo>
                <a:cubicBezTo>
                  <a:pt x="217" y="1166"/>
                  <a:pt x="208" y="1134"/>
                  <a:pt x="188" y="1112"/>
                </a:cubicBezTo>
                <a:cubicBezTo>
                  <a:pt x="181" y="1104"/>
                  <a:pt x="131" y="1068"/>
                  <a:pt x="131" y="1056"/>
                </a:cubicBezTo>
                <a:close/>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1C0F6A40-3E4B-4E4B-8B24-7ABDEE8FF291}"/>
              </a:ext>
            </a:extLst>
          </p:cNvPr>
          <p:cNvSpPr>
            <a:spLocks noGrp="1" noChangeArrowheads="1"/>
          </p:cNvSpPr>
          <p:nvPr>
            <p:ph type="title" idx="4294967295"/>
          </p:nvPr>
        </p:nvSpPr>
        <p:spPr/>
        <p:txBody>
          <a:bodyPr anchor="b"/>
          <a:lstStyle/>
          <a:p>
            <a:pPr eaLnBrk="1" hangingPunct="1"/>
            <a:r>
              <a:rPr lang="en-US" altLang="zh-TW" sz="4000"/>
              <a:t>Network Resilience </a:t>
            </a:r>
            <a:r>
              <a:rPr lang="en-US" altLang="zh-TW" sz="4000">
                <a:solidFill>
                  <a:srgbClr val="FF3300"/>
                </a:solidFill>
              </a:rPr>
              <a:t>under failure</a:t>
            </a:r>
            <a:r>
              <a:rPr lang="en-US" altLang="zh-TW" sz="4000"/>
              <a:t>  </a:t>
            </a:r>
          </a:p>
        </p:txBody>
      </p:sp>
      <p:sp>
        <p:nvSpPr>
          <p:cNvPr id="12291" name="Rectangle 3">
            <a:extLst>
              <a:ext uri="{FF2B5EF4-FFF2-40B4-BE49-F238E27FC236}">
                <a16:creationId xmlns:a16="http://schemas.microsoft.com/office/drawing/2014/main" id="{5421B831-7A32-1241-98A7-6CAB12BC4B92}"/>
              </a:ext>
            </a:extLst>
          </p:cNvPr>
          <p:cNvSpPr>
            <a:spLocks noGrp="1" noChangeArrowheads="1"/>
          </p:cNvSpPr>
          <p:nvPr>
            <p:ph type="body" idx="4294967295"/>
          </p:nvPr>
        </p:nvSpPr>
        <p:spPr/>
        <p:txBody>
          <a:bodyPr/>
          <a:lstStyle/>
          <a:p>
            <a:pPr eaLnBrk="1" hangingPunct="1"/>
            <a:r>
              <a:rPr lang="en-US" altLang="zh-TW"/>
              <a:t>gnutella network</a:t>
            </a:r>
          </a:p>
          <a:p>
            <a:pPr lvl="1" eaLnBrk="1" hangingPunct="1"/>
            <a:r>
              <a:rPr lang="en-US" altLang="zh-TW"/>
              <a:t>20% of nodes randomly removed</a:t>
            </a:r>
          </a:p>
        </p:txBody>
      </p:sp>
      <p:pic>
        <p:nvPicPr>
          <p:cNvPr id="74755" name="Picture 5" descr="output">
            <a:extLst>
              <a:ext uri="{FF2B5EF4-FFF2-40B4-BE49-F238E27FC236}">
                <a16:creationId xmlns:a16="http://schemas.microsoft.com/office/drawing/2014/main" id="{F0C12B88-D919-4249-95E9-E79E0BA91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819400"/>
            <a:ext cx="41148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descr="output">
            <a:extLst>
              <a:ext uri="{FF2B5EF4-FFF2-40B4-BE49-F238E27FC236}">
                <a16:creationId xmlns:a16="http://schemas.microsoft.com/office/drawing/2014/main" id="{5F88BC5A-F3C1-D046-A52D-2F57B0F1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819400"/>
            <a:ext cx="41148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Line 6">
            <a:extLst>
              <a:ext uri="{FF2B5EF4-FFF2-40B4-BE49-F238E27FC236}">
                <a16:creationId xmlns:a16="http://schemas.microsoft.com/office/drawing/2014/main" id="{749FB750-7A12-B64A-90FD-E5EE4FD06B95}"/>
              </a:ext>
            </a:extLst>
          </p:cNvPr>
          <p:cNvSpPr>
            <a:spLocks noChangeShapeType="1"/>
          </p:cNvSpPr>
          <p:nvPr/>
        </p:nvSpPr>
        <p:spPr bwMode="auto">
          <a:xfrm>
            <a:off x="4648200" y="4419600"/>
            <a:ext cx="6858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TW" altLang="en-US"/>
          </a:p>
        </p:txBody>
      </p:sp>
      <p:sp>
        <p:nvSpPr>
          <p:cNvPr id="74758" name="Text Box 8">
            <a:extLst>
              <a:ext uri="{FF2B5EF4-FFF2-40B4-BE49-F238E27FC236}">
                <a16:creationId xmlns:a16="http://schemas.microsoft.com/office/drawing/2014/main" id="{14ADE71B-8F8B-3947-B3A0-36A4263856F1}"/>
              </a:ext>
            </a:extLst>
          </p:cNvPr>
          <p:cNvSpPr txBox="1">
            <a:spLocks noChangeArrowheads="1"/>
          </p:cNvSpPr>
          <p:nvPr/>
        </p:nvSpPr>
        <p:spPr bwMode="auto">
          <a:xfrm>
            <a:off x="1219200" y="6096000"/>
            <a:ext cx="290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600"/>
              <a:t>574 nodes in giant component</a:t>
            </a:r>
          </a:p>
        </p:txBody>
      </p:sp>
      <p:sp>
        <p:nvSpPr>
          <p:cNvPr id="12296" name="Text Box 9">
            <a:extLst>
              <a:ext uri="{FF2B5EF4-FFF2-40B4-BE49-F238E27FC236}">
                <a16:creationId xmlns:a16="http://schemas.microsoft.com/office/drawing/2014/main" id="{E9A716D1-55E0-DE44-A31A-805E5751DB7F}"/>
              </a:ext>
            </a:extLst>
          </p:cNvPr>
          <p:cNvSpPr txBox="1">
            <a:spLocks noChangeArrowheads="1"/>
          </p:cNvSpPr>
          <p:nvPr/>
        </p:nvSpPr>
        <p:spPr bwMode="auto">
          <a:xfrm>
            <a:off x="5638800" y="6172200"/>
            <a:ext cx="290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600"/>
              <a:t>427 nodes in giant component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p:cTn id="7" dur="500" fill="hold"/>
                                        <p:tgtEl>
                                          <p:spTgt spid="12294"/>
                                        </p:tgtEl>
                                        <p:attrNameLst>
                                          <p:attrName>ppt_w</p:attrName>
                                        </p:attrNameLst>
                                      </p:cBhvr>
                                      <p:tavLst>
                                        <p:tav tm="0">
                                          <p:val>
                                            <p:fltVal val="0"/>
                                          </p:val>
                                        </p:tav>
                                        <p:tav tm="100000">
                                          <p:val>
                                            <p:strVal val="#ppt_w"/>
                                          </p:val>
                                        </p:tav>
                                      </p:tavLst>
                                    </p:anim>
                                    <p:anim calcmode="lin" valueType="num">
                                      <p:cBhvr>
                                        <p:cTn id="8" dur="500" fill="hold"/>
                                        <p:tgtEl>
                                          <p:spTgt spid="12294"/>
                                        </p:tgtEl>
                                        <p:attrNameLst>
                                          <p:attrName>ppt_h</p:attrName>
                                        </p:attrNameLst>
                                      </p:cBhvr>
                                      <p:tavLst>
                                        <p:tav tm="0">
                                          <p:val>
                                            <p:fltVal val="0"/>
                                          </p:val>
                                        </p:tav>
                                        <p:tav tm="100000">
                                          <p:val>
                                            <p:strVal val="#ppt_h"/>
                                          </p:val>
                                        </p:tav>
                                      </p:tavLst>
                                    </p:anim>
                                    <p:animEffect transition="in" filter="fade">
                                      <p:cBhvr>
                                        <p:cTn id="9" dur="500"/>
                                        <p:tgtEl>
                                          <p:spTgt spid="12294"/>
                                        </p:tgtEl>
                                      </p:cBhvr>
                                    </p:animEffect>
                                  </p:childTnLst>
                                </p:cTn>
                              </p:par>
                              <p:par>
                                <p:cTn id="10" presetID="53" presetClass="entr" presetSubtype="0" fill="hold" nodeType="withEffect">
                                  <p:stCondLst>
                                    <p:cond delay="0"/>
                                  </p:stCondLst>
                                  <p:childTnLst>
                                    <p:set>
                                      <p:cBhvr>
                                        <p:cTn id="11" dur="1" fill="hold">
                                          <p:stCondLst>
                                            <p:cond delay="0"/>
                                          </p:stCondLst>
                                        </p:cTn>
                                        <p:tgtEl>
                                          <p:spTgt spid="12293"/>
                                        </p:tgtEl>
                                        <p:attrNameLst>
                                          <p:attrName>style.visibility</p:attrName>
                                        </p:attrNameLst>
                                      </p:cBhvr>
                                      <p:to>
                                        <p:strVal val="visible"/>
                                      </p:to>
                                    </p:set>
                                    <p:anim calcmode="lin" valueType="num">
                                      <p:cBhvr>
                                        <p:cTn id="12" dur="500" fill="hold"/>
                                        <p:tgtEl>
                                          <p:spTgt spid="12293"/>
                                        </p:tgtEl>
                                        <p:attrNameLst>
                                          <p:attrName>ppt_w</p:attrName>
                                        </p:attrNameLst>
                                      </p:cBhvr>
                                      <p:tavLst>
                                        <p:tav tm="0">
                                          <p:val>
                                            <p:fltVal val="0"/>
                                          </p:val>
                                        </p:tav>
                                        <p:tav tm="100000">
                                          <p:val>
                                            <p:strVal val="#ppt_w"/>
                                          </p:val>
                                        </p:tav>
                                      </p:tavLst>
                                    </p:anim>
                                    <p:anim calcmode="lin" valueType="num">
                                      <p:cBhvr>
                                        <p:cTn id="13" dur="500" fill="hold"/>
                                        <p:tgtEl>
                                          <p:spTgt spid="12293"/>
                                        </p:tgtEl>
                                        <p:attrNameLst>
                                          <p:attrName>ppt_h</p:attrName>
                                        </p:attrNameLst>
                                      </p:cBhvr>
                                      <p:tavLst>
                                        <p:tav tm="0">
                                          <p:val>
                                            <p:fltVal val="0"/>
                                          </p:val>
                                        </p:tav>
                                        <p:tav tm="100000">
                                          <p:val>
                                            <p:strVal val="#ppt_h"/>
                                          </p:val>
                                        </p:tav>
                                      </p:tavLst>
                                    </p:anim>
                                    <p:animEffect transition="in" filter="fade">
                                      <p:cBhvr>
                                        <p:cTn id="14" dur="500"/>
                                        <p:tgtEl>
                                          <p:spTgt spid="12293"/>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2296"/>
                                        </p:tgtEl>
                                        <p:attrNameLst>
                                          <p:attrName>style.visibility</p:attrName>
                                        </p:attrNameLst>
                                      </p:cBhvr>
                                      <p:to>
                                        <p:strVal val="visible"/>
                                      </p:to>
                                    </p:set>
                                    <p:anim calcmode="lin" valueType="num">
                                      <p:cBhvr>
                                        <p:cTn id="17" dur="500" fill="hold"/>
                                        <p:tgtEl>
                                          <p:spTgt spid="12296"/>
                                        </p:tgtEl>
                                        <p:attrNameLst>
                                          <p:attrName>ppt_w</p:attrName>
                                        </p:attrNameLst>
                                      </p:cBhvr>
                                      <p:tavLst>
                                        <p:tav tm="0">
                                          <p:val>
                                            <p:fltVal val="0"/>
                                          </p:val>
                                        </p:tav>
                                        <p:tav tm="100000">
                                          <p:val>
                                            <p:strVal val="#ppt_w"/>
                                          </p:val>
                                        </p:tav>
                                      </p:tavLst>
                                    </p:anim>
                                    <p:anim calcmode="lin" valueType="num">
                                      <p:cBhvr>
                                        <p:cTn id="18" dur="500" fill="hold"/>
                                        <p:tgtEl>
                                          <p:spTgt spid="12296"/>
                                        </p:tgtEl>
                                        <p:attrNameLst>
                                          <p:attrName>ppt_h</p:attrName>
                                        </p:attrNameLst>
                                      </p:cBhvr>
                                      <p:tavLst>
                                        <p:tav tm="0">
                                          <p:val>
                                            <p:fltVal val="0"/>
                                          </p:val>
                                        </p:tav>
                                        <p:tav tm="100000">
                                          <p:val>
                                            <p:strVal val="#ppt_h"/>
                                          </p:val>
                                        </p:tav>
                                      </p:tavLst>
                                    </p:anim>
                                    <p:animEffect transition="in" filter="fade">
                                      <p:cBhvr>
                                        <p:cTn id="19" dur="500"/>
                                        <p:tgtEl>
                                          <p:spTgt spid="12296"/>
                                        </p:tgtEl>
                                      </p:cBhvr>
                                    </p:animEffect>
                                  </p:childTnLst>
                                </p:cTn>
                              </p:par>
                              <p:par>
                                <p:cTn id="20" presetID="3" presetClass="entr" presetSubtype="10" fill="hold" nodeType="withEffect">
                                  <p:stCondLst>
                                    <p:cond delay="0"/>
                                  </p:stCondLst>
                                  <p:childTnLst>
                                    <p:set>
                                      <p:cBhvr>
                                        <p:cTn id="21"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22"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D056E995-03D3-1C44-8AD5-27E9A8D7EEC3}"/>
              </a:ext>
            </a:extLst>
          </p:cNvPr>
          <p:cNvSpPr>
            <a:spLocks noGrp="1" noChangeArrowheads="1"/>
          </p:cNvSpPr>
          <p:nvPr>
            <p:ph type="title" idx="4294967295"/>
          </p:nvPr>
        </p:nvSpPr>
        <p:spPr>
          <a:xfrm>
            <a:off x="457200" y="0"/>
            <a:ext cx="8229600" cy="808038"/>
          </a:xfrm>
        </p:spPr>
        <p:txBody>
          <a:bodyPr anchor="b"/>
          <a:lstStyle/>
          <a:p>
            <a:pPr eaLnBrk="1" hangingPunct="1"/>
            <a:r>
              <a:rPr lang="en-US" altLang="zh-TW"/>
              <a:t>Centrality</a:t>
            </a:r>
          </a:p>
        </p:txBody>
      </p:sp>
      <p:sp>
        <p:nvSpPr>
          <p:cNvPr id="58371" name="Rectangle 3">
            <a:extLst>
              <a:ext uri="{FF2B5EF4-FFF2-40B4-BE49-F238E27FC236}">
                <a16:creationId xmlns:a16="http://schemas.microsoft.com/office/drawing/2014/main" id="{705A4431-D069-944B-AA61-038461F5F754}"/>
              </a:ext>
            </a:extLst>
          </p:cNvPr>
          <p:cNvSpPr>
            <a:spLocks noGrp="1" noChangeArrowheads="1"/>
          </p:cNvSpPr>
          <p:nvPr>
            <p:ph type="body" idx="4294967295"/>
          </p:nvPr>
        </p:nvSpPr>
        <p:spPr>
          <a:xfrm>
            <a:off x="457200" y="838200"/>
            <a:ext cx="8686800" cy="822325"/>
          </a:xfrm>
        </p:spPr>
        <p:txBody>
          <a:bodyPr/>
          <a:lstStyle/>
          <a:p>
            <a:pPr eaLnBrk="1" hangingPunct="1">
              <a:defRPr/>
            </a:pPr>
            <a:r>
              <a:rPr lang="en-US" altLang="zh-TW" sz="2800">
                <a:latin typeface="+mj-lt"/>
                <a:cs typeface="+mn-cs"/>
              </a:rPr>
              <a:t>The fraction of all directed paths between any two vertices that pass through a node</a:t>
            </a:r>
          </a:p>
        </p:txBody>
      </p:sp>
      <p:graphicFrame>
        <p:nvGraphicFramePr>
          <p:cNvPr id="75779" name="Object 2">
            <a:extLst>
              <a:ext uri="{FF2B5EF4-FFF2-40B4-BE49-F238E27FC236}">
                <a16:creationId xmlns:a16="http://schemas.microsoft.com/office/drawing/2014/main" id="{34363E8A-6531-B441-A472-4F4C8B054E92}"/>
              </a:ext>
            </a:extLst>
          </p:cNvPr>
          <p:cNvGraphicFramePr>
            <a:graphicFrameLocks noChangeAspect="1"/>
          </p:cNvGraphicFramePr>
          <p:nvPr/>
        </p:nvGraphicFramePr>
        <p:xfrm>
          <a:off x="2505075" y="2627313"/>
          <a:ext cx="3505200" cy="976312"/>
        </p:xfrm>
        <a:graphic>
          <a:graphicData uri="http://schemas.openxmlformats.org/presentationml/2006/ole">
            <mc:AlternateContent xmlns:mc="http://schemas.openxmlformats.org/markup-compatibility/2006">
              <mc:Choice xmlns:v="urn:schemas-microsoft-com:vml" Requires="v">
                <p:oleObj spid="_x0000_s75799" name="Equation" r:id="rId3" imgW="7607300" imgH="2120900" progId="Equation.3">
                  <p:embed/>
                </p:oleObj>
              </mc:Choice>
              <mc:Fallback>
                <p:oleObj name="Equation" r:id="rId3" imgW="7607300" imgH="21209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2627313"/>
                        <a:ext cx="3505200"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8374" name="Text Box 6">
            <a:extLst>
              <a:ext uri="{FF2B5EF4-FFF2-40B4-BE49-F238E27FC236}">
                <a16:creationId xmlns:a16="http://schemas.microsoft.com/office/drawing/2014/main" id="{3E91A897-AB70-E844-A9D8-6549BD803F46}"/>
              </a:ext>
            </a:extLst>
          </p:cNvPr>
          <p:cNvSpPr txBox="1">
            <a:spLocks noChangeArrowheads="1"/>
          </p:cNvSpPr>
          <p:nvPr/>
        </p:nvSpPr>
        <p:spPr bwMode="auto">
          <a:xfrm>
            <a:off x="457200" y="2185988"/>
            <a:ext cx="2608263" cy="369887"/>
          </a:xfrm>
          <a:prstGeom prst="rect">
            <a:avLst/>
          </a:prstGeom>
          <a:noFill/>
          <a:ln w="38100">
            <a:solidFill>
              <a:srgbClr val="FF0000"/>
            </a:solidFill>
            <a:miter lim="800000"/>
            <a:headEnd/>
            <a:tailEnd/>
          </a:ln>
          <a:extLst/>
        </p:spPr>
        <p:txBody>
          <a:bodyPr wrap="none">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spcBef>
                <a:spcPct val="20000"/>
              </a:spcBef>
              <a:buFont typeface="Wingdings" pitchFamily="2" charset="2"/>
              <a:buNone/>
              <a:defRPr/>
            </a:pPr>
            <a:r>
              <a:rPr kumimoji="0" lang="en-US" altLang="zh-TW">
                <a:latin typeface="+mj-lt"/>
                <a:cs typeface="Arial" charset="0"/>
              </a:rPr>
              <a:t>betweenness of vertex i</a:t>
            </a:r>
          </a:p>
        </p:txBody>
      </p:sp>
      <p:sp>
        <p:nvSpPr>
          <p:cNvPr id="58375" name="Line 7">
            <a:extLst>
              <a:ext uri="{FF2B5EF4-FFF2-40B4-BE49-F238E27FC236}">
                <a16:creationId xmlns:a16="http://schemas.microsoft.com/office/drawing/2014/main" id="{F1C6D0BA-FFE5-E54C-BF20-4380C68A512C}"/>
              </a:ext>
            </a:extLst>
          </p:cNvPr>
          <p:cNvSpPr>
            <a:spLocks noChangeShapeType="1"/>
          </p:cNvSpPr>
          <p:nvPr/>
        </p:nvSpPr>
        <p:spPr bwMode="auto">
          <a:xfrm>
            <a:off x="1600200" y="2566988"/>
            <a:ext cx="685800" cy="304800"/>
          </a:xfrm>
          <a:prstGeom prst="line">
            <a:avLst/>
          </a:prstGeom>
          <a:noFill/>
          <a:ln w="19050">
            <a:solidFill>
              <a:srgbClr val="FF0000"/>
            </a:solidFill>
            <a:round/>
            <a:headEnd/>
            <a:tailEnd type="triangle" w="med" len="med"/>
          </a:ln>
          <a:extLst/>
        </p:spPr>
        <p:txBody>
          <a:bodyPr wrap="none">
            <a:spAutoFit/>
          </a:bodyPr>
          <a:lstStyle/>
          <a:p>
            <a:pPr eaLnBrk="1" hangingPunct="1">
              <a:defRPr/>
            </a:pPr>
            <a:endParaRPr lang="zh-TW" altLang="en-US">
              <a:latin typeface="+mj-lt"/>
            </a:endParaRPr>
          </a:p>
        </p:txBody>
      </p:sp>
      <p:sp>
        <p:nvSpPr>
          <p:cNvPr id="58376" name="Text Box 8">
            <a:extLst>
              <a:ext uri="{FF2B5EF4-FFF2-40B4-BE49-F238E27FC236}">
                <a16:creationId xmlns:a16="http://schemas.microsoft.com/office/drawing/2014/main" id="{2590180A-0C1F-D043-AD8E-66BFC3B5C895}"/>
              </a:ext>
            </a:extLst>
          </p:cNvPr>
          <p:cNvSpPr txBox="1">
            <a:spLocks noChangeArrowheads="1"/>
          </p:cNvSpPr>
          <p:nvPr/>
        </p:nvSpPr>
        <p:spPr bwMode="auto">
          <a:xfrm>
            <a:off x="3810000" y="2109788"/>
            <a:ext cx="5314950" cy="369887"/>
          </a:xfrm>
          <a:prstGeom prst="rect">
            <a:avLst/>
          </a:prstGeom>
          <a:noFill/>
          <a:ln w="38100">
            <a:solidFill>
              <a:srgbClr val="FF0000"/>
            </a:solidFill>
            <a:miter lim="800000"/>
            <a:headEnd/>
            <a:tailEnd/>
          </a:ln>
          <a:extLst/>
        </p:spPr>
        <p:txBody>
          <a:bodyPr wrap="none">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spcBef>
                <a:spcPct val="20000"/>
              </a:spcBef>
              <a:buFont typeface="Wingdings" pitchFamily="2" charset="2"/>
              <a:buNone/>
              <a:defRPr/>
            </a:pPr>
            <a:r>
              <a:rPr kumimoji="0" lang="en-US" altLang="zh-TW" dirty="0">
                <a:latin typeface="+mj-lt"/>
                <a:cs typeface="Arial" charset="0"/>
              </a:rPr>
              <a:t>shortest paths between j and k that pass through </a:t>
            </a:r>
            <a:r>
              <a:rPr kumimoji="0" lang="en-US" altLang="zh-TW" dirty="0" err="1">
                <a:latin typeface="+mj-lt"/>
                <a:cs typeface="Arial" charset="0"/>
              </a:rPr>
              <a:t>i</a:t>
            </a:r>
            <a:endParaRPr kumimoji="0" lang="en-US" altLang="zh-TW" dirty="0">
              <a:latin typeface="+mj-lt"/>
              <a:cs typeface="Arial" charset="0"/>
            </a:endParaRPr>
          </a:p>
        </p:txBody>
      </p:sp>
      <p:sp>
        <p:nvSpPr>
          <p:cNvPr id="58377" name="Text Box 9">
            <a:extLst>
              <a:ext uri="{FF2B5EF4-FFF2-40B4-BE49-F238E27FC236}">
                <a16:creationId xmlns:a16="http://schemas.microsoft.com/office/drawing/2014/main" id="{F949EC39-DC68-2946-AC89-5B47D7F81F73}"/>
              </a:ext>
            </a:extLst>
          </p:cNvPr>
          <p:cNvSpPr txBox="1">
            <a:spLocks noChangeArrowheads="1"/>
          </p:cNvSpPr>
          <p:nvPr/>
        </p:nvSpPr>
        <p:spPr bwMode="auto">
          <a:xfrm>
            <a:off x="5535613" y="3581400"/>
            <a:ext cx="3608387" cy="369888"/>
          </a:xfrm>
          <a:prstGeom prst="rect">
            <a:avLst/>
          </a:prstGeom>
          <a:noFill/>
          <a:ln w="38100">
            <a:solidFill>
              <a:srgbClr val="FF0000"/>
            </a:solidFill>
            <a:miter lim="800000"/>
            <a:headEnd/>
            <a:tailEnd/>
          </a:ln>
          <a:extLst/>
        </p:spPr>
        <p:txBody>
          <a:bodyPr wrap="none">
            <a:spAutoFit/>
          </a:bodyPr>
          <a:lstStyle>
            <a:lvl1pPr>
              <a:defRPr kumimoji="1">
                <a:solidFill>
                  <a:schemeClr val="tx1"/>
                </a:solidFill>
                <a:latin typeface="Arial" charset="0"/>
                <a:ea typeface="新細明體" pitchFamily="18" charset="-120"/>
              </a:defRPr>
            </a:lvl1pPr>
            <a:lvl2pPr marL="742950" indent="-285750">
              <a:defRPr kumimoji="1">
                <a:solidFill>
                  <a:schemeClr val="tx1"/>
                </a:solidFill>
                <a:latin typeface="Arial" charset="0"/>
                <a:ea typeface="新細明體" pitchFamily="18" charset="-120"/>
              </a:defRPr>
            </a:lvl2pPr>
            <a:lvl3pPr marL="1143000" indent="-228600">
              <a:defRPr kumimoji="1">
                <a:solidFill>
                  <a:schemeClr val="tx1"/>
                </a:solidFill>
                <a:latin typeface="Arial" charset="0"/>
                <a:ea typeface="新細明體" pitchFamily="18" charset="-120"/>
              </a:defRPr>
            </a:lvl3pPr>
            <a:lvl4pPr marL="1600200" indent="-228600">
              <a:defRPr kumimoji="1">
                <a:solidFill>
                  <a:schemeClr val="tx1"/>
                </a:solidFill>
                <a:latin typeface="Arial" charset="0"/>
                <a:ea typeface="新細明體" pitchFamily="18" charset="-120"/>
              </a:defRPr>
            </a:lvl4pPr>
            <a:lvl5pPr marL="2057400" indent="-228600">
              <a:defRPr kumimoji="1">
                <a:solidFill>
                  <a:schemeClr val="tx1"/>
                </a:solidFill>
                <a:latin typeface="Arial" charset="0"/>
                <a:ea typeface="新細明體" pitchFamily="18" charset="-120"/>
              </a:defRPr>
            </a:lvl5pPr>
            <a:lvl6pPr marL="2514600" indent="-228600" fontAlgn="base">
              <a:spcBef>
                <a:spcPct val="0"/>
              </a:spcBef>
              <a:spcAft>
                <a:spcPct val="0"/>
              </a:spcAft>
              <a:defRPr kumimoji="1">
                <a:solidFill>
                  <a:schemeClr val="tx1"/>
                </a:solidFill>
                <a:latin typeface="Arial" charset="0"/>
                <a:ea typeface="新細明體" pitchFamily="18" charset="-120"/>
              </a:defRPr>
            </a:lvl6pPr>
            <a:lvl7pPr marL="2971800" indent="-228600" fontAlgn="base">
              <a:spcBef>
                <a:spcPct val="0"/>
              </a:spcBef>
              <a:spcAft>
                <a:spcPct val="0"/>
              </a:spcAft>
              <a:defRPr kumimoji="1">
                <a:solidFill>
                  <a:schemeClr val="tx1"/>
                </a:solidFill>
                <a:latin typeface="Arial" charset="0"/>
                <a:ea typeface="新細明體" pitchFamily="18" charset="-120"/>
              </a:defRPr>
            </a:lvl7pPr>
            <a:lvl8pPr marL="3429000" indent="-228600" fontAlgn="base">
              <a:spcBef>
                <a:spcPct val="0"/>
              </a:spcBef>
              <a:spcAft>
                <a:spcPct val="0"/>
              </a:spcAft>
              <a:defRPr kumimoji="1">
                <a:solidFill>
                  <a:schemeClr val="tx1"/>
                </a:solidFill>
                <a:latin typeface="Arial" charset="0"/>
                <a:ea typeface="新細明體" pitchFamily="18" charset="-120"/>
              </a:defRPr>
            </a:lvl8pPr>
            <a:lvl9pPr marL="3886200" indent="-228600" fontAlgn="base">
              <a:spcBef>
                <a:spcPct val="0"/>
              </a:spcBef>
              <a:spcAft>
                <a:spcPct val="0"/>
              </a:spcAft>
              <a:defRPr kumimoji="1">
                <a:solidFill>
                  <a:schemeClr val="tx1"/>
                </a:solidFill>
                <a:latin typeface="Arial" charset="0"/>
                <a:ea typeface="新細明體" pitchFamily="18" charset="-120"/>
              </a:defRPr>
            </a:lvl9pPr>
          </a:lstStyle>
          <a:p>
            <a:pPr eaLnBrk="1" hangingPunct="1">
              <a:spcBef>
                <a:spcPct val="20000"/>
              </a:spcBef>
              <a:buFont typeface="Wingdings" pitchFamily="2" charset="2"/>
              <a:buNone/>
              <a:defRPr/>
            </a:pPr>
            <a:r>
              <a:rPr kumimoji="0" lang="en-US" altLang="zh-TW" dirty="0">
                <a:latin typeface="+mj-lt"/>
                <a:cs typeface="Arial" charset="0"/>
              </a:rPr>
              <a:t>all </a:t>
            </a:r>
            <a:r>
              <a:rPr kumimoji="0" lang="en-US" altLang="zh-TW" dirty="0">
                <a:cs typeface="Arial" charset="0"/>
              </a:rPr>
              <a:t>shortest </a:t>
            </a:r>
            <a:r>
              <a:rPr kumimoji="0" lang="en-US" altLang="zh-TW" dirty="0">
                <a:latin typeface="+mj-lt"/>
                <a:cs typeface="Arial" charset="0"/>
              </a:rPr>
              <a:t>paths between j and k</a:t>
            </a:r>
          </a:p>
        </p:txBody>
      </p:sp>
      <p:sp>
        <p:nvSpPr>
          <p:cNvPr id="58378" name="Line 10">
            <a:extLst>
              <a:ext uri="{FF2B5EF4-FFF2-40B4-BE49-F238E27FC236}">
                <a16:creationId xmlns:a16="http://schemas.microsoft.com/office/drawing/2014/main" id="{77D9AC50-3BB5-0946-B381-A498E00EDE93}"/>
              </a:ext>
            </a:extLst>
          </p:cNvPr>
          <p:cNvSpPr>
            <a:spLocks noChangeShapeType="1"/>
          </p:cNvSpPr>
          <p:nvPr/>
        </p:nvSpPr>
        <p:spPr bwMode="auto">
          <a:xfrm flipH="1" flipV="1">
            <a:off x="6019800" y="3252788"/>
            <a:ext cx="381000" cy="304800"/>
          </a:xfrm>
          <a:prstGeom prst="line">
            <a:avLst/>
          </a:prstGeom>
          <a:noFill/>
          <a:ln w="28575">
            <a:solidFill>
              <a:srgbClr val="FF0000"/>
            </a:solidFill>
            <a:round/>
            <a:headEnd/>
            <a:tailEnd type="triangle" w="med" len="med"/>
          </a:ln>
          <a:extLst/>
        </p:spPr>
        <p:txBody>
          <a:bodyPr>
            <a:spAutoFit/>
          </a:bodyPr>
          <a:lstStyle/>
          <a:p>
            <a:pPr eaLnBrk="1" hangingPunct="1">
              <a:defRPr/>
            </a:pPr>
            <a:endParaRPr lang="zh-TW" altLang="en-US">
              <a:latin typeface="+mj-lt"/>
            </a:endParaRPr>
          </a:p>
        </p:txBody>
      </p:sp>
      <p:sp>
        <p:nvSpPr>
          <p:cNvPr id="58379" name="Line 11">
            <a:extLst>
              <a:ext uri="{FF2B5EF4-FFF2-40B4-BE49-F238E27FC236}">
                <a16:creationId xmlns:a16="http://schemas.microsoft.com/office/drawing/2014/main" id="{ADE08091-6CDD-984C-8459-29C6D5A8C6C6}"/>
              </a:ext>
            </a:extLst>
          </p:cNvPr>
          <p:cNvSpPr>
            <a:spLocks noChangeShapeType="1"/>
          </p:cNvSpPr>
          <p:nvPr/>
        </p:nvSpPr>
        <p:spPr bwMode="auto">
          <a:xfrm flipH="1">
            <a:off x="5181600" y="2490788"/>
            <a:ext cx="457200" cy="228600"/>
          </a:xfrm>
          <a:prstGeom prst="line">
            <a:avLst/>
          </a:prstGeom>
          <a:noFill/>
          <a:ln w="38100">
            <a:solidFill>
              <a:srgbClr val="FF0000"/>
            </a:solidFill>
            <a:round/>
            <a:headEnd/>
            <a:tailEnd type="triangle" w="med" len="med"/>
          </a:ln>
          <a:extLst/>
        </p:spPr>
        <p:txBody>
          <a:bodyPr wrap="none">
            <a:spAutoFit/>
          </a:bodyPr>
          <a:lstStyle/>
          <a:p>
            <a:pPr eaLnBrk="1" hangingPunct="1">
              <a:defRPr/>
            </a:pPr>
            <a:endParaRPr lang="zh-TW" altLang="en-US">
              <a:latin typeface="+mj-lt"/>
            </a:endParaRPr>
          </a:p>
        </p:txBody>
      </p:sp>
      <p:sp>
        <p:nvSpPr>
          <p:cNvPr id="58382" name="Oval 14">
            <a:extLst>
              <a:ext uri="{FF2B5EF4-FFF2-40B4-BE49-F238E27FC236}">
                <a16:creationId xmlns:a16="http://schemas.microsoft.com/office/drawing/2014/main" id="{263E18F8-6A3C-1241-A6FA-0B43C58C51B1}"/>
              </a:ext>
            </a:extLst>
          </p:cNvPr>
          <p:cNvSpPr>
            <a:spLocks noChangeArrowheads="1"/>
          </p:cNvSpPr>
          <p:nvPr/>
        </p:nvSpPr>
        <p:spPr bwMode="auto">
          <a:xfrm>
            <a:off x="762000" y="5257800"/>
            <a:ext cx="152400" cy="152400"/>
          </a:xfrm>
          <a:prstGeom prst="ellipse">
            <a:avLst/>
          </a:prstGeom>
          <a:solidFill>
            <a:schemeClr val="accent1"/>
          </a:solidFill>
          <a:ln w="38100">
            <a:solidFill>
              <a:schemeClr val="tx1"/>
            </a:solidFill>
            <a:round/>
            <a:headEnd/>
            <a:tailEnd/>
          </a:ln>
          <a:effectLst/>
          <a:extLst/>
        </p:spPr>
        <p:txBody>
          <a:bodyPr wrap="none" anchor="ctr"/>
          <a:lstStyle/>
          <a:p>
            <a:pPr eaLnBrk="1" hangingPunct="1">
              <a:defRPr/>
            </a:pPr>
            <a:endParaRPr lang="zh-TW" altLang="en-US">
              <a:latin typeface="+mj-lt"/>
            </a:endParaRPr>
          </a:p>
        </p:txBody>
      </p:sp>
      <p:sp>
        <p:nvSpPr>
          <p:cNvPr id="58383" name="Oval 15">
            <a:extLst>
              <a:ext uri="{FF2B5EF4-FFF2-40B4-BE49-F238E27FC236}">
                <a16:creationId xmlns:a16="http://schemas.microsoft.com/office/drawing/2014/main" id="{BD78B0A1-8B18-0E4D-939F-8E0B295EF28D}"/>
              </a:ext>
            </a:extLst>
          </p:cNvPr>
          <p:cNvSpPr>
            <a:spLocks noChangeArrowheads="1"/>
          </p:cNvSpPr>
          <p:nvPr/>
        </p:nvSpPr>
        <p:spPr bwMode="auto">
          <a:xfrm>
            <a:off x="1600200" y="4953000"/>
            <a:ext cx="152400" cy="152400"/>
          </a:xfrm>
          <a:prstGeom prst="ellipse">
            <a:avLst/>
          </a:prstGeom>
          <a:solidFill>
            <a:schemeClr val="accent1"/>
          </a:solidFill>
          <a:ln w="38100">
            <a:solidFill>
              <a:schemeClr val="tx1"/>
            </a:solidFill>
            <a:round/>
            <a:headEnd/>
            <a:tailEnd/>
          </a:ln>
          <a:effectLst/>
          <a:extLst/>
        </p:spPr>
        <p:txBody>
          <a:bodyPr wrap="none" anchor="ctr"/>
          <a:lstStyle/>
          <a:p>
            <a:pPr eaLnBrk="1" hangingPunct="1">
              <a:defRPr/>
            </a:pPr>
            <a:endParaRPr lang="zh-TW" altLang="en-US">
              <a:latin typeface="+mj-lt"/>
            </a:endParaRPr>
          </a:p>
        </p:txBody>
      </p:sp>
      <p:sp>
        <p:nvSpPr>
          <p:cNvPr id="58384" name="Oval 16">
            <a:extLst>
              <a:ext uri="{FF2B5EF4-FFF2-40B4-BE49-F238E27FC236}">
                <a16:creationId xmlns:a16="http://schemas.microsoft.com/office/drawing/2014/main" id="{7681D577-8C26-2D4E-8145-FC03CC3E81C9}"/>
              </a:ext>
            </a:extLst>
          </p:cNvPr>
          <p:cNvSpPr>
            <a:spLocks noChangeArrowheads="1"/>
          </p:cNvSpPr>
          <p:nvPr/>
        </p:nvSpPr>
        <p:spPr bwMode="auto">
          <a:xfrm>
            <a:off x="2514600" y="5486400"/>
            <a:ext cx="152400" cy="152400"/>
          </a:xfrm>
          <a:prstGeom prst="ellipse">
            <a:avLst/>
          </a:prstGeom>
          <a:solidFill>
            <a:schemeClr val="accent1"/>
          </a:solidFill>
          <a:ln w="38100">
            <a:solidFill>
              <a:schemeClr val="tx1"/>
            </a:solidFill>
            <a:round/>
            <a:headEnd/>
            <a:tailEnd/>
          </a:ln>
          <a:effectLst/>
          <a:extLst/>
        </p:spPr>
        <p:txBody>
          <a:bodyPr wrap="none" anchor="ctr"/>
          <a:lstStyle/>
          <a:p>
            <a:pPr eaLnBrk="1" hangingPunct="1">
              <a:defRPr/>
            </a:pPr>
            <a:endParaRPr lang="zh-TW" altLang="en-US">
              <a:latin typeface="+mj-lt"/>
            </a:endParaRPr>
          </a:p>
        </p:txBody>
      </p:sp>
      <p:sp>
        <p:nvSpPr>
          <p:cNvPr id="58385" name="Oval 17">
            <a:extLst>
              <a:ext uri="{FF2B5EF4-FFF2-40B4-BE49-F238E27FC236}">
                <a16:creationId xmlns:a16="http://schemas.microsoft.com/office/drawing/2014/main" id="{EFF2F2EC-2537-CA4B-91BA-9E0E6C207993}"/>
              </a:ext>
            </a:extLst>
          </p:cNvPr>
          <p:cNvSpPr>
            <a:spLocks noChangeArrowheads="1"/>
          </p:cNvSpPr>
          <p:nvPr/>
        </p:nvSpPr>
        <p:spPr bwMode="auto">
          <a:xfrm>
            <a:off x="2590800" y="4343400"/>
            <a:ext cx="152400" cy="152400"/>
          </a:xfrm>
          <a:prstGeom prst="ellipse">
            <a:avLst/>
          </a:prstGeom>
          <a:solidFill>
            <a:schemeClr val="accent1"/>
          </a:solidFill>
          <a:ln w="38100">
            <a:solidFill>
              <a:schemeClr val="tx1"/>
            </a:solidFill>
            <a:round/>
            <a:headEnd/>
            <a:tailEnd/>
          </a:ln>
          <a:effectLst/>
          <a:extLst/>
        </p:spPr>
        <p:txBody>
          <a:bodyPr wrap="none" anchor="ctr"/>
          <a:lstStyle/>
          <a:p>
            <a:pPr eaLnBrk="1" hangingPunct="1">
              <a:defRPr/>
            </a:pPr>
            <a:endParaRPr lang="zh-TW" altLang="en-US">
              <a:latin typeface="+mj-lt"/>
            </a:endParaRPr>
          </a:p>
        </p:txBody>
      </p:sp>
      <p:sp>
        <p:nvSpPr>
          <p:cNvPr id="58386" name="Oval 18">
            <a:extLst>
              <a:ext uri="{FF2B5EF4-FFF2-40B4-BE49-F238E27FC236}">
                <a16:creationId xmlns:a16="http://schemas.microsoft.com/office/drawing/2014/main" id="{7616C28A-BE62-DF4B-8142-D9F359DF8864}"/>
              </a:ext>
            </a:extLst>
          </p:cNvPr>
          <p:cNvSpPr>
            <a:spLocks noChangeArrowheads="1"/>
          </p:cNvSpPr>
          <p:nvPr/>
        </p:nvSpPr>
        <p:spPr bwMode="auto">
          <a:xfrm>
            <a:off x="3581400" y="4876800"/>
            <a:ext cx="152400" cy="152400"/>
          </a:xfrm>
          <a:prstGeom prst="ellipse">
            <a:avLst/>
          </a:prstGeom>
          <a:solidFill>
            <a:schemeClr val="accent1"/>
          </a:solidFill>
          <a:ln w="9525">
            <a:solidFill>
              <a:schemeClr val="tx1"/>
            </a:solidFill>
            <a:round/>
            <a:headEnd/>
            <a:tailEnd/>
          </a:ln>
          <a:effectLst/>
          <a:extLst/>
        </p:spPr>
        <p:txBody>
          <a:bodyPr wrap="none" anchor="ctr"/>
          <a:lstStyle/>
          <a:p>
            <a:pPr eaLnBrk="1" hangingPunct="1">
              <a:defRPr/>
            </a:pPr>
            <a:endParaRPr lang="zh-TW" altLang="en-US">
              <a:latin typeface="+mj-lt"/>
            </a:endParaRPr>
          </a:p>
        </p:txBody>
      </p:sp>
      <p:cxnSp>
        <p:nvCxnSpPr>
          <p:cNvPr id="58387" name="AutoShape 19">
            <a:extLst>
              <a:ext uri="{FF2B5EF4-FFF2-40B4-BE49-F238E27FC236}">
                <a16:creationId xmlns:a16="http://schemas.microsoft.com/office/drawing/2014/main" id="{D0972B66-67D4-BE44-807D-019632287EE5}"/>
              </a:ext>
            </a:extLst>
          </p:cNvPr>
          <p:cNvCxnSpPr>
            <a:cxnSpLocks noChangeShapeType="1"/>
            <a:stCxn id="58382" idx="7"/>
            <a:endCxn id="58383" idx="2"/>
          </p:cNvCxnSpPr>
          <p:nvPr/>
        </p:nvCxnSpPr>
        <p:spPr bwMode="auto">
          <a:xfrm flipV="1">
            <a:off x="892175" y="5029200"/>
            <a:ext cx="688975" cy="2317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388" name="AutoShape 20">
            <a:extLst>
              <a:ext uri="{FF2B5EF4-FFF2-40B4-BE49-F238E27FC236}">
                <a16:creationId xmlns:a16="http://schemas.microsoft.com/office/drawing/2014/main" id="{11D99A31-A114-CE45-8174-2EBAF1DBF4D2}"/>
              </a:ext>
            </a:extLst>
          </p:cNvPr>
          <p:cNvCxnSpPr>
            <a:cxnSpLocks noChangeShapeType="1"/>
            <a:stCxn id="58383" idx="7"/>
            <a:endCxn id="58385" idx="2"/>
          </p:cNvCxnSpPr>
          <p:nvPr/>
        </p:nvCxnSpPr>
        <p:spPr bwMode="auto">
          <a:xfrm flipV="1">
            <a:off x="1730375" y="4419600"/>
            <a:ext cx="841375" cy="5365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389" name="AutoShape 21">
            <a:extLst>
              <a:ext uri="{FF2B5EF4-FFF2-40B4-BE49-F238E27FC236}">
                <a16:creationId xmlns:a16="http://schemas.microsoft.com/office/drawing/2014/main" id="{9C6C1E43-8AE7-3E43-97EB-F3E31F754890}"/>
              </a:ext>
            </a:extLst>
          </p:cNvPr>
          <p:cNvCxnSpPr>
            <a:cxnSpLocks noChangeShapeType="1"/>
            <a:stCxn id="58383" idx="5"/>
            <a:endCxn id="58384" idx="1"/>
          </p:cNvCxnSpPr>
          <p:nvPr/>
        </p:nvCxnSpPr>
        <p:spPr bwMode="auto">
          <a:xfrm>
            <a:off x="1730375" y="5102225"/>
            <a:ext cx="806450" cy="3873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390" name="AutoShape 22">
            <a:extLst>
              <a:ext uri="{FF2B5EF4-FFF2-40B4-BE49-F238E27FC236}">
                <a16:creationId xmlns:a16="http://schemas.microsoft.com/office/drawing/2014/main" id="{A5823B1E-A8A4-7847-8160-A2757AEDE3F0}"/>
              </a:ext>
            </a:extLst>
          </p:cNvPr>
          <p:cNvCxnSpPr>
            <a:cxnSpLocks noChangeShapeType="1"/>
            <a:stCxn id="58385" idx="5"/>
            <a:endCxn id="58386" idx="1"/>
          </p:cNvCxnSpPr>
          <p:nvPr/>
        </p:nvCxnSpPr>
        <p:spPr bwMode="auto">
          <a:xfrm>
            <a:off x="2720975" y="4492625"/>
            <a:ext cx="882650" cy="406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391" name="AutoShape 23">
            <a:extLst>
              <a:ext uri="{FF2B5EF4-FFF2-40B4-BE49-F238E27FC236}">
                <a16:creationId xmlns:a16="http://schemas.microsoft.com/office/drawing/2014/main" id="{990D6C0D-95A8-6E4C-BDE6-E00744E5BBEA}"/>
              </a:ext>
            </a:extLst>
          </p:cNvPr>
          <p:cNvCxnSpPr>
            <a:cxnSpLocks noChangeShapeType="1"/>
            <a:stCxn id="58384" idx="7"/>
            <a:endCxn id="58386" idx="2"/>
          </p:cNvCxnSpPr>
          <p:nvPr/>
        </p:nvCxnSpPr>
        <p:spPr bwMode="auto">
          <a:xfrm flipV="1">
            <a:off x="2644775" y="4953000"/>
            <a:ext cx="936625" cy="5365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8392" name="Text Box 24">
            <a:extLst>
              <a:ext uri="{FF2B5EF4-FFF2-40B4-BE49-F238E27FC236}">
                <a16:creationId xmlns:a16="http://schemas.microsoft.com/office/drawing/2014/main" id="{91B9E817-0E58-014F-A20A-F95BC4B7BF8C}"/>
              </a:ext>
            </a:extLst>
          </p:cNvPr>
          <p:cNvSpPr txBox="1">
            <a:spLocks noChangeArrowheads="1"/>
          </p:cNvSpPr>
          <p:nvPr/>
        </p:nvSpPr>
        <p:spPr bwMode="auto">
          <a:xfrm>
            <a:off x="593725" y="5451475"/>
            <a:ext cx="236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t>j</a:t>
            </a:r>
          </a:p>
        </p:txBody>
      </p:sp>
      <p:sp>
        <p:nvSpPr>
          <p:cNvPr id="58393" name="Text Box 25">
            <a:extLst>
              <a:ext uri="{FF2B5EF4-FFF2-40B4-BE49-F238E27FC236}">
                <a16:creationId xmlns:a16="http://schemas.microsoft.com/office/drawing/2014/main" id="{7FE9E3BC-D872-5645-A7FB-65D45DAEB86B}"/>
              </a:ext>
            </a:extLst>
          </p:cNvPr>
          <p:cNvSpPr txBox="1">
            <a:spLocks noChangeArrowheads="1"/>
          </p:cNvSpPr>
          <p:nvPr/>
        </p:nvSpPr>
        <p:spPr bwMode="auto">
          <a:xfrm>
            <a:off x="3810000" y="4800600"/>
            <a:ext cx="307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t>k</a:t>
            </a:r>
          </a:p>
        </p:txBody>
      </p:sp>
      <p:sp>
        <p:nvSpPr>
          <p:cNvPr id="58394" name="Text Box 26">
            <a:extLst>
              <a:ext uri="{FF2B5EF4-FFF2-40B4-BE49-F238E27FC236}">
                <a16:creationId xmlns:a16="http://schemas.microsoft.com/office/drawing/2014/main" id="{6D9EB5C1-D8BE-D149-9EF2-AC0AEAE6D69D}"/>
              </a:ext>
            </a:extLst>
          </p:cNvPr>
          <p:cNvSpPr txBox="1">
            <a:spLocks noChangeArrowheads="1"/>
          </p:cNvSpPr>
          <p:nvPr/>
        </p:nvSpPr>
        <p:spPr bwMode="auto">
          <a:xfrm>
            <a:off x="1581150" y="4648200"/>
            <a:ext cx="236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t>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additive="base">
                                        <p:cTn id="7" dur="500" fill="hold"/>
                                        <p:tgtEl>
                                          <p:spTgt spid="58382"/>
                                        </p:tgtEl>
                                        <p:attrNameLst>
                                          <p:attrName>ppt_x</p:attrName>
                                        </p:attrNameLst>
                                      </p:cBhvr>
                                      <p:tavLst>
                                        <p:tav tm="0">
                                          <p:val>
                                            <p:strVal val="#ppt_x"/>
                                          </p:val>
                                        </p:tav>
                                        <p:tav tm="100000">
                                          <p:val>
                                            <p:strVal val="#ppt_x"/>
                                          </p:val>
                                        </p:tav>
                                      </p:tavLst>
                                    </p:anim>
                                    <p:anim calcmode="lin" valueType="num">
                                      <p:cBhvr additive="base">
                                        <p:cTn id="8" dur="500" fill="hold"/>
                                        <p:tgtEl>
                                          <p:spTgt spid="583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383"/>
                                        </p:tgtEl>
                                        <p:attrNameLst>
                                          <p:attrName>style.visibility</p:attrName>
                                        </p:attrNameLst>
                                      </p:cBhvr>
                                      <p:to>
                                        <p:strVal val="visible"/>
                                      </p:to>
                                    </p:set>
                                    <p:anim calcmode="lin" valueType="num">
                                      <p:cBhvr additive="base">
                                        <p:cTn id="11" dur="500" fill="hold"/>
                                        <p:tgtEl>
                                          <p:spTgt spid="58383"/>
                                        </p:tgtEl>
                                        <p:attrNameLst>
                                          <p:attrName>ppt_x</p:attrName>
                                        </p:attrNameLst>
                                      </p:cBhvr>
                                      <p:tavLst>
                                        <p:tav tm="0">
                                          <p:val>
                                            <p:strVal val="#ppt_x"/>
                                          </p:val>
                                        </p:tav>
                                        <p:tav tm="100000">
                                          <p:val>
                                            <p:strVal val="#ppt_x"/>
                                          </p:val>
                                        </p:tav>
                                      </p:tavLst>
                                    </p:anim>
                                    <p:anim calcmode="lin" valueType="num">
                                      <p:cBhvr additive="base">
                                        <p:cTn id="12" dur="500" fill="hold"/>
                                        <p:tgtEl>
                                          <p:spTgt spid="5838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384"/>
                                        </p:tgtEl>
                                        <p:attrNameLst>
                                          <p:attrName>style.visibility</p:attrName>
                                        </p:attrNameLst>
                                      </p:cBhvr>
                                      <p:to>
                                        <p:strVal val="visible"/>
                                      </p:to>
                                    </p:set>
                                    <p:anim calcmode="lin" valueType="num">
                                      <p:cBhvr additive="base">
                                        <p:cTn id="15" dur="500" fill="hold"/>
                                        <p:tgtEl>
                                          <p:spTgt spid="58384"/>
                                        </p:tgtEl>
                                        <p:attrNameLst>
                                          <p:attrName>ppt_x</p:attrName>
                                        </p:attrNameLst>
                                      </p:cBhvr>
                                      <p:tavLst>
                                        <p:tav tm="0">
                                          <p:val>
                                            <p:strVal val="#ppt_x"/>
                                          </p:val>
                                        </p:tav>
                                        <p:tav tm="100000">
                                          <p:val>
                                            <p:strVal val="#ppt_x"/>
                                          </p:val>
                                        </p:tav>
                                      </p:tavLst>
                                    </p:anim>
                                    <p:anim calcmode="lin" valueType="num">
                                      <p:cBhvr additive="base">
                                        <p:cTn id="16" dur="500" fill="hold"/>
                                        <p:tgtEl>
                                          <p:spTgt spid="5838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385"/>
                                        </p:tgtEl>
                                        <p:attrNameLst>
                                          <p:attrName>style.visibility</p:attrName>
                                        </p:attrNameLst>
                                      </p:cBhvr>
                                      <p:to>
                                        <p:strVal val="visible"/>
                                      </p:to>
                                    </p:set>
                                    <p:anim calcmode="lin" valueType="num">
                                      <p:cBhvr additive="base">
                                        <p:cTn id="19" dur="500" fill="hold"/>
                                        <p:tgtEl>
                                          <p:spTgt spid="58385"/>
                                        </p:tgtEl>
                                        <p:attrNameLst>
                                          <p:attrName>ppt_x</p:attrName>
                                        </p:attrNameLst>
                                      </p:cBhvr>
                                      <p:tavLst>
                                        <p:tav tm="0">
                                          <p:val>
                                            <p:strVal val="#ppt_x"/>
                                          </p:val>
                                        </p:tav>
                                        <p:tav tm="100000">
                                          <p:val>
                                            <p:strVal val="#ppt_x"/>
                                          </p:val>
                                        </p:tav>
                                      </p:tavLst>
                                    </p:anim>
                                    <p:anim calcmode="lin" valueType="num">
                                      <p:cBhvr additive="base">
                                        <p:cTn id="20" dur="500" fill="hold"/>
                                        <p:tgtEl>
                                          <p:spTgt spid="5838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386"/>
                                        </p:tgtEl>
                                        <p:attrNameLst>
                                          <p:attrName>style.visibility</p:attrName>
                                        </p:attrNameLst>
                                      </p:cBhvr>
                                      <p:to>
                                        <p:strVal val="visible"/>
                                      </p:to>
                                    </p:set>
                                    <p:anim calcmode="lin" valueType="num">
                                      <p:cBhvr additive="base">
                                        <p:cTn id="23" dur="500" fill="hold"/>
                                        <p:tgtEl>
                                          <p:spTgt spid="58386"/>
                                        </p:tgtEl>
                                        <p:attrNameLst>
                                          <p:attrName>ppt_x</p:attrName>
                                        </p:attrNameLst>
                                      </p:cBhvr>
                                      <p:tavLst>
                                        <p:tav tm="0">
                                          <p:val>
                                            <p:strVal val="#ppt_x"/>
                                          </p:val>
                                        </p:tav>
                                        <p:tav tm="100000">
                                          <p:val>
                                            <p:strVal val="#ppt_x"/>
                                          </p:val>
                                        </p:tav>
                                      </p:tavLst>
                                    </p:anim>
                                    <p:anim calcmode="lin" valueType="num">
                                      <p:cBhvr additive="base">
                                        <p:cTn id="24" dur="500" fill="hold"/>
                                        <p:tgtEl>
                                          <p:spTgt spid="5838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387"/>
                                        </p:tgtEl>
                                        <p:attrNameLst>
                                          <p:attrName>style.visibility</p:attrName>
                                        </p:attrNameLst>
                                      </p:cBhvr>
                                      <p:to>
                                        <p:strVal val="visible"/>
                                      </p:to>
                                    </p:set>
                                    <p:anim calcmode="lin" valueType="num">
                                      <p:cBhvr additive="base">
                                        <p:cTn id="27" dur="500" fill="hold"/>
                                        <p:tgtEl>
                                          <p:spTgt spid="58387"/>
                                        </p:tgtEl>
                                        <p:attrNameLst>
                                          <p:attrName>ppt_x</p:attrName>
                                        </p:attrNameLst>
                                      </p:cBhvr>
                                      <p:tavLst>
                                        <p:tav tm="0">
                                          <p:val>
                                            <p:strVal val="#ppt_x"/>
                                          </p:val>
                                        </p:tav>
                                        <p:tav tm="100000">
                                          <p:val>
                                            <p:strVal val="#ppt_x"/>
                                          </p:val>
                                        </p:tav>
                                      </p:tavLst>
                                    </p:anim>
                                    <p:anim calcmode="lin" valueType="num">
                                      <p:cBhvr additive="base">
                                        <p:cTn id="28" dur="500" fill="hold"/>
                                        <p:tgtEl>
                                          <p:spTgt spid="5838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8388"/>
                                        </p:tgtEl>
                                        <p:attrNameLst>
                                          <p:attrName>style.visibility</p:attrName>
                                        </p:attrNameLst>
                                      </p:cBhvr>
                                      <p:to>
                                        <p:strVal val="visible"/>
                                      </p:to>
                                    </p:set>
                                    <p:anim calcmode="lin" valueType="num">
                                      <p:cBhvr additive="base">
                                        <p:cTn id="31" dur="500" fill="hold"/>
                                        <p:tgtEl>
                                          <p:spTgt spid="58388"/>
                                        </p:tgtEl>
                                        <p:attrNameLst>
                                          <p:attrName>ppt_x</p:attrName>
                                        </p:attrNameLst>
                                      </p:cBhvr>
                                      <p:tavLst>
                                        <p:tav tm="0">
                                          <p:val>
                                            <p:strVal val="#ppt_x"/>
                                          </p:val>
                                        </p:tav>
                                        <p:tav tm="100000">
                                          <p:val>
                                            <p:strVal val="#ppt_x"/>
                                          </p:val>
                                        </p:tav>
                                      </p:tavLst>
                                    </p:anim>
                                    <p:anim calcmode="lin" valueType="num">
                                      <p:cBhvr additive="base">
                                        <p:cTn id="32" dur="500" fill="hold"/>
                                        <p:tgtEl>
                                          <p:spTgt spid="5838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8389"/>
                                        </p:tgtEl>
                                        <p:attrNameLst>
                                          <p:attrName>style.visibility</p:attrName>
                                        </p:attrNameLst>
                                      </p:cBhvr>
                                      <p:to>
                                        <p:strVal val="visible"/>
                                      </p:to>
                                    </p:set>
                                    <p:anim calcmode="lin" valueType="num">
                                      <p:cBhvr additive="base">
                                        <p:cTn id="35" dur="500" fill="hold"/>
                                        <p:tgtEl>
                                          <p:spTgt spid="58389"/>
                                        </p:tgtEl>
                                        <p:attrNameLst>
                                          <p:attrName>ppt_x</p:attrName>
                                        </p:attrNameLst>
                                      </p:cBhvr>
                                      <p:tavLst>
                                        <p:tav tm="0">
                                          <p:val>
                                            <p:strVal val="#ppt_x"/>
                                          </p:val>
                                        </p:tav>
                                        <p:tav tm="100000">
                                          <p:val>
                                            <p:strVal val="#ppt_x"/>
                                          </p:val>
                                        </p:tav>
                                      </p:tavLst>
                                    </p:anim>
                                    <p:anim calcmode="lin" valueType="num">
                                      <p:cBhvr additive="base">
                                        <p:cTn id="36" dur="500" fill="hold"/>
                                        <p:tgtEl>
                                          <p:spTgt spid="5838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8390"/>
                                        </p:tgtEl>
                                        <p:attrNameLst>
                                          <p:attrName>style.visibility</p:attrName>
                                        </p:attrNameLst>
                                      </p:cBhvr>
                                      <p:to>
                                        <p:strVal val="visible"/>
                                      </p:to>
                                    </p:set>
                                    <p:anim calcmode="lin" valueType="num">
                                      <p:cBhvr additive="base">
                                        <p:cTn id="39" dur="500" fill="hold"/>
                                        <p:tgtEl>
                                          <p:spTgt spid="58390"/>
                                        </p:tgtEl>
                                        <p:attrNameLst>
                                          <p:attrName>ppt_x</p:attrName>
                                        </p:attrNameLst>
                                      </p:cBhvr>
                                      <p:tavLst>
                                        <p:tav tm="0">
                                          <p:val>
                                            <p:strVal val="#ppt_x"/>
                                          </p:val>
                                        </p:tav>
                                        <p:tav tm="100000">
                                          <p:val>
                                            <p:strVal val="#ppt_x"/>
                                          </p:val>
                                        </p:tav>
                                      </p:tavLst>
                                    </p:anim>
                                    <p:anim calcmode="lin" valueType="num">
                                      <p:cBhvr additive="base">
                                        <p:cTn id="40" dur="500" fill="hold"/>
                                        <p:tgtEl>
                                          <p:spTgt spid="5839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8391"/>
                                        </p:tgtEl>
                                        <p:attrNameLst>
                                          <p:attrName>style.visibility</p:attrName>
                                        </p:attrNameLst>
                                      </p:cBhvr>
                                      <p:to>
                                        <p:strVal val="visible"/>
                                      </p:to>
                                    </p:set>
                                    <p:anim calcmode="lin" valueType="num">
                                      <p:cBhvr additive="base">
                                        <p:cTn id="43" dur="500" fill="hold"/>
                                        <p:tgtEl>
                                          <p:spTgt spid="58391"/>
                                        </p:tgtEl>
                                        <p:attrNameLst>
                                          <p:attrName>ppt_x</p:attrName>
                                        </p:attrNameLst>
                                      </p:cBhvr>
                                      <p:tavLst>
                                        <p:tav tm="0">
                                          <p:val>
                                            <p:strVal val="#ppt_x"/>
                                          </p:val>
                                        </p:tav>
                                        <p:tav tm="100000">
                                          <p:val>
                                            <p:strVal val="#ppt_x"/>
                                          </p:val>
                                        </p:tav>
                                      </p:tavLst>
                                    </p:anim>
                                    <p:anim calcmode="lin" valueType="num">
                                      <p:cBhvr additive="base">
                                        <p:cTn id="44" dur="500" fill="hold"/>
                                        <p:tgtEl>
                                          <p:spTgt spid="5839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392"/>
                                        </p:tgtEl>
                                        <p:attrNameLst>
                                          <p:attrName>style.visibility</p:attrName>
                                        </p:attrNameLst>
                                      </p:cBhvr>
                                      <p:to>
                                        <p:strVal val="visible"/>
                                      </p:to>
                                    </p:set>
                                    <p:anim calcmode="lin" valueType="num">
                                      <p:cBhvr additive="base">
                                        <p:cTn id="47" dur="500" fill="hold"/>
                                        <p:tgtEl>
                                          <p:spTgt spid="58392"/>
                                        </p:tgtEl>
                                        <p:attrNameLst>
                                          <p:attrName>ppt_x</p:attrName>
                                        </p:attrNameLst>
                                      </p:cBhvr>
                                      <p:tavLst>
                                        <p:tav tm="0">
                                          <p:val>
                                            <p:strVal val="#ppt_x"/>
                                          </p:val>
                                        </p:tav>
                                        <p:tav tm="100000">
                                          <p:val>
                                            <p:strVal val="#ppt_x"/>
                                          </p:val>
                                        </p:tav>
                                      </p:tavLst>
                                    </p:anim>
                                    <p:anim calcmode="lin" valueType="num">
                                      <p:cBhvr additive="base">
                                        <p:cTn id="48" dur="500" fill="hold"/>
                                        <p:tgtEl>
                                          <p:spTgt spid="5839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393"/>
                                        </p:tgtEl>
                                        <p:attrNameLst>
                                          <p:attrName>style.visibility</p:attrName>
                                        </p:attrNameLst>
                                      </p:cBhvr>
                                      <p:to>
                                        <p:strVal val="visible"/>
                                      </p:to>
                                    </p:set>
                                    <p:anim calcmode="lin" valueType="num">
                                      <p:cBhvr additive="base">
                                        <p:cTn id="51" dur="500" fill="hold"/>
                                        <p:tgtEl>
                                          <p:spTgt spid="58393"/>
                                        </p:tgtEl>
                                        <p:attrNameLst>
                                          <p:attrName>ppt_x</p:attrName>
                                        </p:attrNameLst>
                                      </p:cBhvr>
                                      <p:tavLst>
                                        <p:tav tm="0">
                                          <p:val>
                                            <p:strVal val="#ppt_x"/>
                                          </p:val>
                                        </p:tav>
                                        <p:tav tm="100000">
                                          <p:val>
                                            <p:strVal val="#ppt_x"/>
                                          </p:val>
                                        </p:tav>
                                      </p:tavLst>
                                    </p:anim>
                                    <p:anim calcmode="lin" valueType="num">
                                      <p:cBhvr additive="base">
                                        <p:cTn id="52" dur="500" fill="hold"/>
                                        <p:tgtEl>
                                          <p:spTgt spid="5839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394"/>
                                        </p:tgtEl>
                                        <p:attrNameLst>
                                          <p:attrName>style.visibility</p:attrName>
                                        </p:attrNameLst>
                                      </p:cBhvr>
                                      <p:to>
                                        <p:strVal val="visible"/>
                                      </p:to>
                                    </p:set>
                                    <p:anim calcmode="lin" valueType="num">
                                      <p:cBhvr additive="base">
                                        <p:cTn id="55" dur="500" fill="hold"/>
                                        <p:tgtEl>
                                          <p:spTgt spid="58394"/>
                                        </p:tgtEl>
                                        <p:attrNameLst>
                                          <p:attrName>ppt_x</p:attrName>
                                        </p:attrNameLst>
                                      </p:cBhvr>
                                      <p:tavLst>
                                        <p:tav tm="0">
                                          <p:val>
                                            <p:strVal val="#ppt_x"/>
                                          </p:val>
                                        </p:tav>
                                        <p:tav tm="100000">
                                          <p:val>
                                            <p:strVal val="#ppt_x"/>
                                          </p:val>
                                        </p:tav>
                                      </p:tavLst>
                                    </p:anim>
                                    <p:anim calcmode="lin" valueType="num">
                                      <p:cBhvr additive="base">
                                        <p:cTn id="56" dur="500" fill="hold"/>
                                        <p:tgtEl>
                                          <p:spTgt spid="583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nimBg="1"/>
      <p:bldP spid="58383" grpId="0" animBg="1"/>
      <p:bldP spid="58384" grpId="0" animBg="1"/>
      <p:bldP spid="58385" grpId="0" animBg="1"/>
      <p:bldP spid="58386" grpId="0" animBg="1"/>
      <p:bldP spid="58392" grpId="0"/>
      <p:bldP spid="58393" grpId="0"/>
      <p:bldP spid="5839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572A4ED2-9DFF-B341-8060-DDD8CEF6BE4E}"/>
              </a:ext>
            </a:extLst>
          </p:cNvPr>
          <p:cNvSpPr>
            <a:spLocks noGrp="1" noChangeArrowheads="1"/>
          </p:cNvSpPr>
          <p:nvPr>
            <p:ph type="title" idx="4294967295"/>
          </p:nvPr>
        </p:nvSpPr>
        <p:spPr>
          <a:xfrm>
            <a:off x="457200" y="76200"/>
            <a:ext cx="8229600" cy="1143000"/>
          </a:xfrm>
        </p:spPr>
        <p:txBody>
          <a:bodyPr anchor="b"/>
          <a:lstStyle/>
          <a:p>
            <a:pPr eaLnBrk="1" hangingPunct="1"/>
            <a:r>
              <a:rPr lang="en-US" altLang="zh-TW" sz="4000"/>
              <a:t>Network Resilience </a:t>
            </a:r>
            <a:r>
              <a:rPr lang="en-US" altLang="zh-TW" sz="4000">
                <a:solidFill>
                  <a:srgbClr val="FF3300"/>
                </a:solidFill>
              </a:rPr>
              <a:t>under attack</a:t>
            </a:r>
          </a:p>
        </p:txBody>
      </p:sp>
      <p:sp>
        <p:nvSpPr>
          <p:cNvPr id="13315" name="Rectangle 3">
            <a:extLst>
              <a:ext uri="{FF2B5EF4-FFF2-40B4-BE49-F238E27FC236}">
                <a16:creationId xmlns:a16="http://schemas.microsoft.com/office/drawing/2014/main" id="{10A5384D-A67B-944C-9C53-4A940D5960ED}"/>
              </a:ext>
            </a:extLst>
          </p:cNvPr>
          <p:cNvSpPr>
            <a:spLocks noGrp="1" noChangeArrowheads="1"/>
          </p:cNvSpPr>
          <p:nvPr>
            <p:ph type="body" idx="4294967295"/>
          </p:nvPr>
        </p:nvSpPr>
        <p:spPr>
          <a:xfrm>
            <a:off x="457200" y="1371600"/>
            <a:ext cx="8229600" cy="646113"/>
          </a:xfrm>
        </p:spPr>
        <p:txBody>
          <a:bodyPr/>
          <a:lstStyle/>
          <a:p>
            <a:pPr eaLnBrk="1" hangingPunct="1">
              <a:lnSpc>
                <a:spcPct val="80000"/>
              </a:lnSpc>
            </a:pPr>
            <a:r>
              <a:rPr lang="en-US" altLang="zh-TW"/>
              <a:t>gnutella network</a:t>
            </a:r>
            <a:r>
              <a:rPr lang="en-US" altLang="zh-TW" sz="2800"/>
              <a:t>, </a:t>
            </a:r>
          </a:p>
          <a:p>
            <a:pPr lvl="1" eaLnBrk="1" hangingPunct="1">
              <a:lnSpc>
                <a:spcPct val="80000"/>
              </a:lnSpc>
            </a:pPr>
            <a:r>
              <a:rPr lang="en-US" altLang="zh-TW"/>
              <a:t>22 most connected nodes removed (2.8% of the nodes)</a:t>
            </a:r>
          </a:p>
        </p:txBody>
      </p:sp>
      <p:pic>
        <p:nvPicPr>
          <p:cNvPr id="76803" name="Picture 4" descr="output">
            <a:extLst>
              <a:ext uri="{FF2B5EF4-FFF2-40B4-BE49-F238E27FC236}">
                <a16:creationId xmlns:a16="http://schemas.microsoft.com/office/drawing/2014/main" id="{40ACC20C-AAAB-9243-BA6D-4FF0F7380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19400"/>
            <a:ext cx="42576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output">
            <a:extLst>
              <a:ext uri="{FF2B5EF4-FFF2-40B4-BE49-F238E27FC236}">
                <a16:creationId xmlns:a16="http://schemas.microsoft.com/office/drawing/2014/main" id="{85977864-F8F2-B447-967D-7FE6CF245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325" y="2667000"/>
            <a:ext cx="42576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Line 5">
            <a:extLst>
              <a:ext uri="{FF2B5EF4-FFF2-40B4-BE49-F238E27FC236}">
                <a16:creationId xmlns:a16="http://schemas.microsoft.com/office/drawing/2014/main" id="{FC2568C0-5C88-EA44-BF9E-5BB76AD85235}"/>
              </a:ext>
            </a:extLst>
          </p:cNvPr>
          <p:cNvSpPr>
            <a:spLocks noChangeShapeType="1"/>
          </p:cNvSpPr>
          <p:nvPr/>
        </p:nvSpPr>
        <p:spPr bwMode="auto">
          <a:xfrm>
            <a:off x="4648200" y="4191000"/>
            <a:ext cx="8382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TW" altLang="en-US"/>
          </a:p>
        </p:txBody>
      </p:sp>
      <p:sp>
        <p:nvSpPr>
          <p:cNvPr id="13319" name="Text Box 7">
            <a:extLst>
              <a:ext uri="{FF2B5EF4-FFF2-40B4-BE49-F238E27FC236}">
                <a16:creationId xmlns:a16="http://schemas.microsoft.com/office/drawing/2014/main" id="{FCC31DE7-619B-624E-8210-5BCCE5396B5B}"/>
              </a:ext>
            </a:extLst>
          </p:cNvPr>
          <p:cNvSpPr txBox="1">
            <a:spLocks noChangeArrowheads="1"/>
          </p:cNvSpPr>
          <p:nvPr/>
        </p:nvSpPr>
        <p:spPr bwMode="auto">
          <a:xfrm>
            <a:off x="5715000" y="6019800"/>
            <a:ext cx="324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301 nodes in giant component</a:t>
            </a:r>
          </a:p>
        </p:txBody>
      </p:sp>
      <p:sp>
        <p:nvSpPr>
          <p:cNvPr id="76807" name="Text Box 8">
            <a:extLst>
              <a:ext uri="{FF2B5EF4-FFF2-40B4-BE49-F238E27FC236}">
                <a16:creationId xmlns:a16="http://schemas.microsoft.com/office/drawing/2014/main" id="{FD2A74B7-C35B-F449-8A19-EB0B2F8D4F9E}"/>
              </a:ext>
            </a:extLst>
          </p:cNvPr>
          <p:cNvSpPr txBox="1">
            <a:spLocks noChangeArrowheads="1"/>
          </p:cNvSpPr>
          <p:nvPr/>
        </p:nvSpPr>
        <p:spPr bwMode="auto">
          <a:xfrm>
            <a:off x="990600" y="6019800"/>
            <a:ext cx="324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574 nodes in giant component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7" dur="500"/>
                                        <p:tgtEl>
                                          <p:spTgt spid="133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 calcmode="lin" valueType="num">
                                      <p:cBhvr>
                                        <p:cTn id="12" dur="500" fill="hold"/>
                                        <p:tgtEl>
                                          <p:spTgt spid="13317"/>
                                        </p:tgtEl>
                                        <p:attrNameLst>
                                          <p:attrName>ppt_w</p:attrName>
                                        </p:attrNameLst>
                                      </p:cBhvr>
                                      <p:tavLst>
                                        <p:tav tm="0">
                                          <p:val>
                                            <p:fltVal val="0"/>
                                          </p:val>
                                        </p:tav>
                                        <p:tav tm="100000">
                                          <p:val>
                                            <p:strVal val="#ppt_w"/>
                                          </p:val>
                                        </p:tav>
                                      </p:tavLst>
                                    </p:anim>
                                    <p:anim calcmode="lin" valueType="num">
                                      <p:cBhvr>
                                        <p:cTn id="13" dur="500" fill="hold"/>
                                        <p:tgtEl>
                                          <p:spTgt spid="13317"/>
                                        </p:tgtEl>
                                        <p:attrNameLst>
                                          <p:attrName>ppt_h</p:attrName>
                                        </p:attrNameLst>
                                      </p:cBhvr>
                                      <p:tavLst>
                                        <p:tav tm="0">
                                          <p:val>
                                            <p:fltVal val="0"/>
                                          </p:val>
                                        </p:tav>
                                        <p:tav tm="100000">
                                          <p:val>
                                            <p:strVal val="#ppt_h"/>
                                          </p:val>
                                        </p:tav>
                                      </p:tavLst>
                                    </p:anim>
                                    <p:animEffect transition="in" filter="fade">
                                      <p:cBhvr>
                                        <p:cTn id="14" dur="500"/>
                                        <p:tgtEl>
                                          <p:spTgt spid="13317"/>
                                        </p:tgtEl>
                                      </p:cBhvr>
                                    </p:animEffect>
                                  </p:childTnLst>
                                </p:cTn>
                              </p:par>
                              <p:par>
                                <p:cTn id="15" presetID="53" presetClass="entr" presetSubtype="0" fill="hold" nodeType="withEffect">
                                  <p:stCondLst>
                                    <p:cond delay="0"/>
                                  </p:stCondLst>
                                  <p:childTnLst>
                                    <p:set>
                                      <p:cBhvr>
                                        <p:cTn id="16" dur="1" fill="hold">
                                          <p:stCondLst>
                                            <p:cond delay="0"/>
                                          </p:stCondLst>
                                        </p:cTn>
                                        <p:tgtEl>
                                          <p:spTgt spid="13318"/>
                                        </p:tgtEl>
                                        <p:attrNameLst>
                                          <p:attrName>style.visibility</p:attrName>
                                        </p:attrNameLst>
                                      </p:cBhvr>
                                      <p:to>
                                        <p:strVal val="visible"/>
                                      </p:to>
                                    </p:set>
                                    <p:anim calcmode="lin" valueType="num">
                                      <p:cBhvr>
                                        <p:cTn id="17" dur="500" fill="hold"/>
                                        <p:tgtEl>
                                          <p:spTgt spid="13318"/>
                                        </p:tgtEl>
                                        <p:attrNameLst>
                                          <p:attrName>ppt_w</p:attrName>
                                        </p:attrNameLst>
                                      </p:cBhvr>
                                      <p:tavLst>
                                        <p:tav tm="0">
                                          <p:val>
                                            <p:fltVal val="0"/>
                                          </p:val>
                                        </p:tav>
                                        <p:tav tm="100000">
                                          <p:val>
                                            <p:strVal val="#ppt_w"/>
                                          </p:val>
                                        </p:tav>
                                      </p:tavLst>
                                    </p:anim>
                                    <p:anim calcmode="lin" valueType="num">
                                      <p:cBhvr>
                                        <p:cTn id="18" dur="500" fill="hold"/>
                                        <p:tgtEl>
                                          <p:spTgt spid="13318"/>
                                        </p:tgtEl>
                                        <p:attrNameLst>
                                          <p:attrName>ppt_h</p:attrName>
                                        </p:attrNameLst>
                                      </p:cBhvr>
                                      <p:tavLst>
                                        <p:tav tm="0">
                                          <p:val>
                                            <p:fltVal val="0"/>
                                          </p:val>
                                        </p:tav>
                                        <p:tav tm="100000">
                                          <p:val>
                                            <p:strVal val="#ppt_h"/>
                                          </p:val>
                                        </p:tav>
                                      </p:tavLst>
                                    </p:anim>
                                    <p:animEffect transition="in" filter="fade">
                                      <p:cBhvr>
                                        <p:cTn id="19" dur="500"/>
                                        <p:tgtEl>
                                          <p:spTgt spid="13318"/>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3319"/>
                                        </p:tgtEl>
                                        <p:attrNameLst>
                                          <p:attrName>style.visibility</p:attrName>
                                        </p:attrNameLst>
                                      </p:cBhvr>
                                      <p:to>
                                        <p:strVal val="visible"/>
                                      </p:to>
                                    </p:set>
                                    <p:anim calcmode="lin" valueType="num">
                                      <p:cBhvr>
                                        <p:cTn id="22" dur="500" fill="hold"/>
                                        <p:tgtEl>
                                          <p:spTgt spid="13319"/>
                                        </p:tgtEl>
                                        <p:attrNameLst>
                                          <p:attrName>ppt_w</p:attrName>
                                        </p:attrNameLst>
                                      </p:cBhvr>
                                      <p:tavLst>
                                        <p:tav tm="0">
                                          <p:val>
                                            <p:fltVal val="0"/>
                                          </p:val>
                                        </p:tav>
                                        <p:tav tm="100000">
                                          <p:val>
                                            <p:strVal val="#ppt_w"/>
                                          </p:val>
                                        </p:tav>
                                      </p:tavLst>
                                    </p:anim>
                                    <p:anim calcmode="lin" valueType="num">
                                      <p:cBhvr>
                                        <p:cTn id="23" dur="500" fill="hold"/>
                                        <p:tgtEl>
                                          <p:spTgt spid="13319"/>
                                        </p:tgtEl>
                                        <p:attrNameLst>
                                          <p:attrName>ppt_h</p:attrName>
                                        </p:attrNameLst>
                                      </p:cBhvr>
                                      <p:tavLst>
                                        <p:tav tm="0">
                                          <p:val>
                                            <p:fltVal val="0"/>
                                          </p:val>
                                        </p:tav>
                                        <p:tav tm="100000">
                                          <p:val>
                                            <p:strVal val="#ppt_h"/>
                                          </p:val>
                                        </p:tav>
                                      </p:tavLst>
                                    </p:anim>
                                    <p:animEffect transition="in" filter="fade">
                                      <p:cBhvr>
                                        <p:cTn id="24"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ACEEB921-5A5A-1B47-9E2B-673081C54FA6}"/>
              </a:ext>
            </a:extLst>
          </p:cNvPr>
          <p:cNvSpPr>
            <a:spLocks noGrp="1" noChangeArrowheads="1"/>
          </p:cNvSpPr>
          <p:nvPr>
            <p:ph type="title"/>
          </p:nvPr>
        </p:nvSpPr>
        <p:spPr/>
        <p:txBody>
          <a:bodyPr/>
          <a:lstStyle/>
          <a:p>
            <a:pPr eaLnBrk="1" hangingPunct="1"/>
            <a:r>
              <a:rPr lang="en-US" altLang="zh-TW"/>
              <a:t>Network Resilience</a:t>
            </a:r>
          </a:p>
        </p:txBody>
      </p:sp>
      <p:pic>
        <p:nvPicPr>
          <p:cNvPr id="77826" name="Picture 3">
            <a:extLst>
              <a:ext uri="{FF2B5EF4-FFF2-40B4-BE49-F238E27FC236}">
                <a16:creationId xmlns:a16="http://schemas.microsoft.com/office/drawing/2014/main" id="{680C6DE6-DEAE-724D-BFE7-53B52A9C2C46}"/>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0400"/>
          <a:stretch>
            <a:fillRect/>
          </a:stretch>
        </p:blipFill>
        <p:spPr>
          <a:xfrm>
            <a:off x="1600200" y="1371600"/>
            <a:ext cx="5943600" cy="4699000"/>
          </a:xfrm>
          <a:noFill/>
        </p:spPr>
      </p:pic>
      <p:sp>
        <p:nvSpPr>
          <p:cNvPr id="46085" name="Rectangle 7">
            <a:extLst>
              <a:ext uri="{FF2B5EF4-FFF2-40B4-BE49-F238E27FC236}">
                <a16:creationId xmlns:a16="http://schemas.microsoft.com/office/drawing/2014/main" id="{66C8E746-8CDD-CC4F-ACA1-AC3F3BC29168}"/>
              </a:ext>
            </a:extLst>
          </p:cNvPr>
          <p:cNvSpPr>
            <a:spLocks noChangeArrowheads="1"/>
          </p:cNvSpPr>
          <p:nvPr/>
        </p:nvSpPr>
        <p:spPr bwMode="auto">
          <a:xfrm>
            <a:off x="2616200" y="6324600"/>
            <a:ext cx="222250" cy="190500"/>
          </a:xfrm>
          <a:prstGeom prst="rect">
            <a:avLst/>
          </a:prstGeom>
          <a:noFill/>
          <a:ln w="38100">
            <a:solidFill>
              <a:schemeClr val="tx1">
                <a:lumMod val="95000"/>
                <a:lumOff val="5000"/>
              </a:schemeClr>
            </a:solidFill>
            <a:round/>
            <a:headEnd/>
            <a:tailEnd/>
          </a:ln>
          <a:extLst/>
        </p:spPr>
        <p:txBody>
          <a:bodyPr wrap="none">
            <a:spAutoFit/>
          </a:bodyPr>
          <a:lstStyle/>
          <a:p>
            <a:pPr eaLnBrk="1" hangingPunct="1">
              <a:spcBef>
                <a:spcPct val="20000"/>
              </a:spcBef>
              <a:buFont typeface="Wingdings" pitchFamily="2" charset="2"/>
              <a:buNone/>
              <a:defRPr/>
            </a:pPr>
            <a:endParaRPr kumimoji="0" lang="zh-TW" altLang="zh-TW" sz="400">
              <a:latin typeface="Arial" charset="0"/>
              <a:cs typeface="Arial" charset="0"/>
            </a:endParaRPr>
          </a:p>
        </p:txBody>
      </p:sp>
      <p:sp>
        <p:nvSpPr>
          <p:cNvPr id="46086" name="Oval 8">
            <a:extLst>
              <a:ext uri="{FF2B5EF4-FFF2-40B4-BE49-F238E27FC236}">
                <a16:creationId xmlns:a16="http://schemas.microsoft.com/office/drawing/2014/main" id="{C170FD80-2C7A-A04F-A364-0A2DFEEB002C}"/>
              </a:ext>
            </a:extLst>
          </p:cNvPr>
          <p:cNvSpPr>
            <a:spLocks noChangeArrowheads="1"/>
          </p:cNvSpPr>
          <p:nvPr/>
        </p:nvSpPr>
        <p:spPr bwMode="auto">
          <a:xfrm>
            <a:off x="5486400" y="6324600"/>
            <a:ext cx="222250" cy="173038"/>
          </a:xfrm>
          <a:prstGeom prst="ellipse">
            <a:avLst/>
          </a:prstGeom>
          <a:solidFill>
            <a:schemeClr val="bg1"/>
          </a:solidFill>
          <a:ln w="38100">
            <a:solidFill>
              <a:schemeClr val="tx1">
                <a:lumMod val="95000"/>
                <a:lumOff val="5000"/>
              </a:schemeClr>
            </a:solidFill>
            <a:round/>
            <a:headEnd/>
            <a:tailEnd/>
          </a:ln>
        </p:spPr>
        <p:txBody>
          <a:bodyPr>
            <a:spAutoFit/>
          </a:bodyPr>
          <a:lstStyle/>
          <a:p>
            <a:pPr eaLnBrk="1" hangingPunct="1">
              <a:spcBef>
                <a:spcPct val="20000"/>
              </a:spcBef>
              <a:buFont typeface="Wingdings" pitchFamily="2" charset="2"/>
              <a:buNone/>
              <a:defRPr/>
            </a:pPr>
            <a:endParaRPr kumimoji="0" lang="zh-TW" altLang="zh-TW" sz="200">
              <a:solidFill>
                <a:srgbClr val="FF0000"/>
              </a:solidFill>
              <a:latin typeface="Arial" charset="0"/>
              <a:cs typeface="Arial" charset="0"/>
            </a:endParaRPr>
          </a:p>
        </p:txBody>
      </p:sp>
      <p:sp>
        <p:nvSpPr>
          <p:cNvPr id="77829" name="TextBox 9">
            <a:extLst>
              <a:ext uri="{FF2B5EF4-FFF2-40B4-BE49-F238E27FC236}">
                <a16:creationId xmlns:a16="http://schemas.microsoft.com/office/drawing/2014/main" id="{326C3690-7774-AE46-8ED8-CE5C69359ECA}"/>
              </a:ext>
            </a:extLst>
          </p:cNvPr>
          <p:cNvSpPr txBox="1">
            <a:spLocks noChangeArrowheads="1"/>
          </p:cNvSpPr>
          <p:nvPr/>
        </p:nvSpPr>
        <p:spPr bwMode="auto">
          <a:xfrm>
            <a:off x="2895600" y="6172200"/>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random failure</a:t>
            </a:r>
          </a:p>
        </p:txBody>
      </p:sp>
      <p:sp>
        <p:nvSpPr>
          <p:cNvPr id="77830" name="TextBox 10">
            <a:extLst>
              <a:ext uri="{FF2B5EF4-FFF2-40B4-BE49-F238E27FC236}">
                <a16:creationId xmlns:a16="http://schemas.microsoft.com/office/drawing/2014/main" id="{318C5703-DAB4-DC4E-9964-8D3A491A122E}"/>
              </a:ext>
            </a:extLst>
          </p:cNvPr>
          <p:cNvSpPr txBox="1">
            <a:spLocks noChangeArrowheads="1"/>
          </p:cNvSpPr>
          <p:nvPr/>
        </p:nvSpPr>
        <p:spPr bwMode="auto">
          <a:xfrm>
            <a:off x="5715000" y="6172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targeted attack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9C41E18-FDAA-3642-B649-4326A7CD128A}"/>
              </a:ext>
            </a:extLst>
          </p:cNvPr>
          <p:cNvSpPr>
            <a:spLocks noGrp="1" noChangeArrowheads="1"/>
          </p:cNvSpPr>
          <p:nvPr>
            <p:ph type="title"/>
          </p:nvPr>
        </p:nvSpPr>
        <p:spPr/>
        <p:txBody>
          <a:bodyPr/>
          <a:lstStyle/>
          <a:p>
            <a:pPr eaLnBrk="1" hangingPunct="1">
              <a:defRPr/>
            </a:pPr>
            <a:r>
              <a:rPr lang="en-US" altLang="zh-TW">
                <a:latin typeface="+mn-lt"/>
                <a:cs typeface="+mj-cs"/>
              </a:rPr>
              <a:t>Network Properties</a:t>
            </a:r>
          </a:p>
        </p:txBody>
      </p:sp>
      <p:sp>
        <p:nvSpPr>
          <p:cNvPr id="78850" name="Rectangle 3">
            <a:extLst>
              <a:ext uri="{FF2B5EF4-FFF2-40B4-BE49-F238E27FC236}">
                <a16:creationId xmlns:a16="http://schemas.microsoft.com/office/drawing/2014/main" id="{81581B52-3E03-4F44-A5BB-0F5ABD5D8058}"/>
              </a:ext>
            </a:extLst>
          </p:cNvPr>
          <p:cNvSpPr>
            <a:spLocks noGrp="1" noChangeArrowheads="1"/>
          </p:cNvSpPr>
          <p:nvPr>
            <p:ph type="body" idx="1"/>
          </p:nvPr>
        </p:nvSpPr>
        <p:spPr/>
        <p:txBody>
          <a:bodyPr/>
          <a:lstStyle/>
          <a:p>
            <a:pPr eaLnBrk="1" hangingPunct="1"/>
            <a:r>
              <a:rPr lang="en-US" altLang="zh-TW"/>
              <a:t>Average Distance between pairs (small)</a:t>
            </a:r>
          </a:p>
          <a:p>
            <a:pPr eaLnBrk="1" hangingPunct="1"/>
            <a:r>
              <a:rPr lang="en-US" altLang="zh-TW"/>
              <a:t>Transitivity (high)</a:t>
            </a:r>
          </a:p>
          <a:p>
            <a:pPr eaLnBrk="1" hangingPunct="1"/>
            <a:r>
              <a:rPr lang="en-US" altLang="zh-TW"/>
              <a:t>Degree Distribution (power law)</a:t>
            </a:r>
          </a:p>
          <a:p>
            <a:pPr eaLnBrk="1" hangingPunct="1"/>
            <a:r>
              <a:rPr lang="en-US" altLang="zh-TW"/>
              <a:t>Network Resilience (Weak Under Attack) </a:t>
            </a:r>
          </a:p>
          <a:p>
            <a:pPr eaLnBrk="1" hangingPunct="1"/>
            <a:r>
              <a:rPr lang="en-US" altLang="zh-TW">
                <a:solidFill>
                  <a:srgbClr val="FF3300"/>
                </a:solidFill>
              </a:rPr>
              <a:t>Clustering Structure</a:t>
            </a:r>
          </a:p>
          <a:p>
            <a:pPr lvl="1" eaLnBrk="1" hangingPunct="1"/>
            <a:r>
              <a:rPr lang="en-US" altLang="zh-TW">
                <a:solidFill>
                  <a:srgbClr val="FF3300"/>
                </a:solidFill>
              </a:rPr>
              <a:t>Mixing Patterns</a:t>
            </a:r>
          </a:p>
          <a:p>
            <a:pPr lvl="1" eaLnBrk="1" hangingPunct="1"/>
            <a:r>
              <a:rPr lang="en-US" altLang="zh-TW">
                <a:solidFill>
                  <a:srgbClr val="FF3300"/>
                </a:solidFill>
              </a:rPr>
              <a:t>Degree Correlations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a:extLst>
              <a:ext uri="{FF2B5EF4-FFF2-40B4-BE49-F238E27FC236}">
                <a16:creationId xmlns:a16="http://schemas.microsoft.com/office/drawing/2014/main" id="{1BE80B99-5F39-C84E-91AB-CCB09A23173F}"/>
              </a:ext>
            </a:extLst>
          </p:cNvPr>
          <p:cNvSpPr>
            <a:spLocks noGrp="1" noChangeArrowheads="1"/>
          </p:cNvSpPr>
          <p:nvPr>
            <p:ph type="title"/>
          </p:nvPr>
        </p:nvSpPr>
        <p:spPr/>
        <p:txBody>
          <a:bodyPr/>
          <a:lstStyle/>
          <a:p>
            <a:endParaRPr lang="zh-TW" altLang="en-US"/>
          </a:p>
        </p:txBody>
      </p:sp>
      <p:pic>
        <p:nvPicPr>
          <p:cNvPr id="21506" name="內容版面配置區 3">
            <a:extLst>
              <a:ext uri="{FF2B5EF4-FFF2-40B4-BE49-F238E27FC236}">
                <a16:creationId xmlns:a16="http://schemas.microsoft.com/office/drawing/2014/main" id="{08B1A6C5-FE1F-6749-8071-710280E411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2925" y="1600200"/>
            <a:ext cx="8058150" cy="4525963"/>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8ECECD5-B17C-4D4E-94AD-7120CEFAB4F3}"/>
              </a:ext>
            </a:extLst>
          </p:cNvPr>
          <p:cNvSpPr>
            <a:spLocks noGrp="1" noChangeArrowheads="1"/>
          </p:cNvSpPr>
          <p:nvPr>
            <p:ph type="title"/>
          </p:nvPr>
        </p:nvSpPr>
        <p:spPr/>
        <p:txBody>
          <a:bodyPr/>
          <a:lstStyle/>
          <a:p>
            <a:pPr eaLnBrk="1" hangingPunct="1">
              <a:defRPr/>
            </a:pPr>
            <a:r>
              <a:rPr lang="en-US" altLang="zh-TW">
                <a:solidFill>
                  <a:schemeClr val="tx1"/>
                </a:solidFill>
                <a:latin typeface="+mn-lt"/>
                <a:cs typeface="+mj-cs"/>
              </a:rPr>
              <a:t>Clustering Structure</a:t>
            </a:r>
          </a:p>
        </p:txBody>
      </p:sp>
      <p:pic>
        <p:nvPicPr>
          <p:cNvPr id="79874" name="Picture 4">
            <a:extLst>
              <a:ext uri="{FF2B5EF4-FFF2-40B4-BE49-F238E27FC236}">
                <a16:creationId xmlns:a16="http://schemas.microsoft.com/office/drawing/2014/main" id="{C4B10E2D-53EF-2A4F-A41A-970BBC5EE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13" t="15050" b="7001"/>
          <a:stretch>
            <a:fillRect/>
          </a:stretch>
        </p:blipFill>
        <p:spPr bwMode="auto">
          <a:xfrm>
            <a:off x="1600200" y="2895600"/>
            <a:ext cx="6019800"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5">
            <a:extLst>
              <a:ext uri="{FF2B5EF4-FFF2-40B4-BE49-F238E27FC236}">
                <a16:creationId xmlns:a16="http://schemas.microsoft.com/office/drawing/2014/main" id="{A5373065-42BE-904D-A2C4-12CF539A38C4}"/>
              </a:ext>
            </a:extLst>
          </p:cNvPr>
          <p:cNvSpPr>
            <a:spLocks noGrp="1" noChangeArrowheads="1"/>
          </p:cNvSpPr>
          <p:nvPr>
            <p:ph type="body" idx="1"/>
          </p:nvPr>
        </p:nvSpPr>
        <p:spPr>
          <a:xfrm>
            <a:off x="457200" y="1371600"/>
            <a:ext cx="8229600" cy="4525963"/>
          </a:xfrm>
        </p:spPr>
        <p:txBody>
          <a:bodyPr/>
          <a:lstStyle/>
          <a:p>
            <a:pPr eaLnBrk="1" hangingPunct="1"/>
            <a:r>
              <a:rPr lang="en-US" altLang="zh-TW" sz="2800"/>
              <a:t>Groups of vertices that have a high density of edges within them, with a lower density of edges between groups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60F24772-DD4F-704F-A770-FD2F4D03BE01}"/>
              </a:ext>
            </a:extLst>
          </p:cNvPr>
          <p:cNvSpPr>
            <a:spLocks noGrp="1" noChangeArrowheads="1"/>
          </p:cNvSpPr>
          <p:nvPr>
            <p:ph type="title"/>
          </p:nvPr>
        </p:nvSpPr>
        <p:spPr/>
        <p:txBody>
          <a:bodyPr/>
          <a:lstStyle/>
          <a:p>
            <a:pPr eaLnBrk="1" hangingPunct="1"/>
            <a:r>
              <a:rPr lang="en-US" altLang="zh-TW"/>
              <a:t>Mixing Patterns (1/2)</a:t>
            </a:r>
          </a:p>
        </p:txBody>
      </p:sp>
      <p:sp>
        <p:nvSpPr>
          <p:cNvPr id="61444" name="Rectangle 4">
            <a:extLst>
              <a:ext uri="{FF2B5EF4-FFF2-40B4-BE49-F238E27FC236}">
                <a16:creationId xmlns:a16="http://schemas.microsoft.com/office/drawing/2014/main" id="{2584879C-89DA-E340-B092-53302A90787F}"/>
              </a:ext>
            </a:extLst>
          </p:cNvPr>
          <p:cNvSpPr>
            <a:spLocks noGrp="1" noChangeArrowheads="1"/>
          </p:cNvSpPr>
          <p:nvPr>
            <p:ph type="body" idx="1"/>
          </p:nvPr>
        </p:nvSpPr>
        <p:spPr/>
        <p:txBody>
          <a:bodyPr/>
          <a:lstStyle/>
          <a:p>
            <a:pPr eaLnBrk="1" hangingPunct="1">
              <a:defRPr/>
            </a:pPr>
            <a:r>
              <a:rPr lang="en-US" altLang="zh-TW">
                <a:latin typeface="+mj-lt"/>
                <a:cs typeface="+mn-cs"/>
              </a:rPr>
              <a:t>It indicates which types of nodes are connected to which others</a:t>
            </a:r>
          </a:p>
          <a:p>
            <a:pPr eaLnBrk="1" hangingPunct="1">
              <a:defRPr/>
            </a:pPr>
            <a:r>
              <a:rPr lang="en-US" altLang="zh-TW">
                <a:latin typeface="+mj-lt"/>
                <a:cs typeface="+mn-cs"/>
              </a:rPr>
              <a:t>The probability of connection between nodes depends on the types of them</a:t>
            </a:r>
          </a:p>
          <a:p>
            <a:pPr lvl="1" eaLnBrk="1" hangingPunct="1">
              <a:defRPr/>
            </a:pPr>
            <a:r>
              <a:rPr lang="en-US" altLang="zh-TW">
                <a:latin typeface="+mj-lt"/>
              </a:rPr>
              <a:t>assortative mixing</a:t>
            </a:r>
          </a:p>
        </p:txBody>
      </p:sp>
      <p:pic>
        <p:nvPicPr>
          <p:cNvPr id="80899" name="Picture 5">
            <a:extLst>
              <a:ext uri="{FF2B5EF4-FFF2-40B4-BE49-F238E27FC236}">
                <a16:creationId xmlns:a16="http://schemas.microsoft.com/office/drawing/2014/main" id="{ED27DEEB-9668-5C47-AA08-373A153E9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451350"/>
            <a:ext cx="51816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A8E88DD0-E89F-8B4F-BB74-AEAF34FB8CF5}"/>
              </a:ext>
            </a:extLst>
          </p:cNvPr>
          <p:cNvSpPr>
            <a:spLocks noGrp="1" noChangeArrowheads="1"/>
          </p:cNvSpPr>
          <p:nvPr>
            <p:ph type="title"/>
          </p:nvPr>
        </p:nvSpPr>
        <p:spPr/>
        <p:txBody>
          <a:bodyPr/>
          <a:lstStyle/>
          <a:p>
            <a:pPr eaLnBrk="1" hangingPunct="1"/>
            <a:r>
              <a:rPr lang="en-US" altLang="zh-TW"/>
              <a:t>Mixing Patterns (2/2)</a:t>
            </a:r>
          </a:p>
        </p:txBody>
      </p:sp>
      <p:pic>
        <p:nvPicPr>
          <p:cNvPr id="81922" name="Picture 4">
            <a:extLst>
              <a:ext uri="{FF2B5EF4-FFF2-40B4-BE49-F238E27FC236}">
                <a16:creationId xmlns:a16="http://schemas.microsoft.com/office/drawing/2014/main" id="{AA667AAE-DB7E-E149-A70A-508EC3548548}"/>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41425" y="1600200"/>
            <a:ext cx="6661150" cy="4525963"/>
          </a:xfr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4">
            <a:extLst>
              <a:ext uri="{FF2B5EF4-FFF2-40B4-BE49-F238E27FC236}">
                <a16:creationId xmlns:a16="http://schemas.microsoft.com/office/drawing/2014/main" id="{89BD9BE7-6BC8-E845-A26E-38EB7E6AA904}"/>
              </a:ext>
            </a:extLst>
          </p:cNvPr>
          <p:cNvSpPr>
            <a:spLocks noGrp="1" noChangeArrowheads="1"/>
          </p:cNvSpPr>
          <p:nvPr>
            <p:ph type="title"/>
          </p:nvPr>
        </p:nvSpPr>
        <p:spPr/>
        <p:txBody>
          <a:bodyPr/>
          <a:lstStyle/>
          <a:p>
            <a:r>
              <a:rPr lang="en-US" altLang="zh-TW" sz="4000"/>
              <a:t>Mixing Patterns</a:t>
            </a:r>
          </a:p>
        </p:txBody>
      </p:sp>
      <p:pic>
        <p:nvPicPr>
          <p:cNvPr id="82946" name="Picture 2">
            <a:extLst>
              <a:ext uri="{FF2B5EF4-FFF2-40B4-BE49-F238E27FC236}">
                <a16:creationId xmlns:a16="http://schemas.microsoft.com/office/drawing/2014/main" id="{C4F66035-EF85-CE42-AED1-9255FD1B9B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2650" y="1322388"/>
            <a:ext cx="6959600"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Oval 5">
            <a:extLst>
              <a:ext uri="{FF2B5EF4-FFF2-40B4-BE49-F238E27FC236}">
                <a16:creationId xmlns:a16="http://schemas.microsoft.com/office/drawing/2014/main" id="{9C4FC686-8376-B94A-BF4E-A1C9B0A76D7F}"/>
              </a:ext>
            </a:extLst>
          </p:cNvPr>
          <p:cNvSpPr>
            <a:spLocks noChangeArrowheads="1"/>
          </p:cNvSpPr>
          <p:nvPr/>
        </p:nvSpPr>
        <p:spPr bwMode="auto">
          <a:xfrm>
            <a:off x="1524000" y="5594350"/>
            <a:ext cx="152400" cy="152400"/>
          </a:xfrm>
          <a:prstGeom prst="ellipse">
            <a:avLst/>
          </a:prstGeom>
          <a:solidFill>
            <a:srgbClr val="FFFF00"/>
          </a:solidFill>
          <a:ln w="9525">
            <a:solidFill>
              <a:schemeClr val="tx1"/>
            </a:solidFill>
            <a:miter lim="800000"/>
            <a:headEnd/>
            <a:tailEnd/>
          </a:ln>
        </p:spPr>
        <p:txBody>
          <a:bodyPr wrap="none"/>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lang="en-US" altLang="en-US" sz="1800">
              <a:latin typeface="Comic Sans MS" panose="030F0902030302020204" pitchFamily="66" charset="0"/>
            </a:endParaRPr>
          </a:p>
        </p:txBody>
      </p:sp>
      <p:sp>
        <p:nvSpPr>
          <p:cNvPr id="82948" name="Oval 6">
            <a:extLst>
              <a:ext uri="{FF2B5EF4-FFF2-40B4-BE49-F238E27FC236}">
                <a16:creationId xmlns:a16="http://schemas.microsoft.com/office/drawing/2014/main" id="{A4CE519E-B5EC-2C47-AB7F-08A94D856068}"/>
              </a:ext>
            </a:extLst>
          </p:cNvPr>
          <p:cNvSpPr>
            <a:spLocks noChangeArrowheads="1"/>
          </p:cNvSpPr>
          <p:nvPr/>
        </p:nvSpPr>
        <p:spPr bwMode="auto">
          <a:xfrm>
            <a:off x="1524000" y="5899150"/>
            <a:ext cx="152400" cy="152400"/>
          </a:xfrm>
          <a:prstGeom prst="ellipse">
            <a:avLst/>
          </a:prstGeom>
          <a:solidFill>
            <a:srgbClr val="00FF00"/>
          </a:solidFill>
          <a:ln w="9525">
            <a:solidFill>
              <a:schemeClr val="tx1"/>
            </a:solidFill>
            <a:miter lim="800000"/>
            <a:headEnd/>
            <a:tailEnd/>
          </a:ln>
        </p:spPr>
        <p:txBody>
          <a:bodyPr wrap="none"/>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lang="en-US" altLang="en-US" sz="1800">
              <a:latin typeface="Comic Sans MS" panose="030F0902030302020204" pitchFamily="66" charset="0"/>
            </a:endParaRPr>
          </a:p>
        </p:txBody>
      </p:sp>
      <p:sp>
        <p:nvSpPr>
          <p:cNvPr id="82949" name="Oval 7">
            <a:extLst>
              <a:ext uri="{FF2B5EF4-FFF2-40B4-BE49-F238E27FC236}">
                <a16:creationId xmlns:a16="http://schemas.microsoft.com/office/drawing/2014/main" id="{1679B679-EFDA-C148-ADD4-551BCE6D1B2E}"/>
              </a:ext>
            </a:extLst>
          </p:cNvPr>
          <p:cNvSpPr>
            <a:spLocks noChangeArrowheads="1"/>
          </p:cNvSpPr>
          <p:nvPr/>
        </p:nvSpPr>
        <p:spPr bwMode="auto">
          <a:xfrm>
            <a:off x="1524000" y="6203950"/>
            <a:ext cx="152400" cy="152400"/>
          </a:xfrm>
          <a:prstGeom prst="ellipse">
            <a:avLst/>
          </a:prstGeom>
          <a:solidFill>
            <a:srgbClr val="3366FF"/>
          </a:solidFill>
          <a:ln w="9525">
            <a:solidFill>
              <a:schemeClr val="tx1"/>
            </a:solidFill>
            <a:miter lim="800000"/>
            <a:headEnd/>
            <a:tailEnd/>
          </a:ln>
        </p:spPr>
        <p:txBody>
          <a:bodyPr wrap="none"/>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lang="en-US" altLang="en-US" sz="1800">
              <a:latin typeface="Comic Sans MS" panose="030F0902030302020204" pitchFamily="66" charset="0"/>
            </a:endParaRPr>
          </a:p>
        </p:txBody>
      </p:sp>
      <p:sp>
        <p:nvSpPr>
          <p:cNvPr id="82950" name="TextBox 8">
            <a:extLst>
              <a:ext uri="{FF2B5EF4-FFF2-40B4-BE49-F238E27FC236}">
                <a16:creationId xmlns:a16="http://schemas.microsoft.com/office/drawing/2014/main" id="{8D55ED02-ECCF-7646-9550-D4F949C274D9}"/>
              </a:ext>
            </a:extLst>
          </p:cNvPr>
          <p:cNvSpPr txBox="1">
            <a:spLocks noChangeArrowheads="1"/>
          </p:cNvSpPr>
          <p:nvPr/>
        </p:nvSpPr>
        <p:spPr bwMode="auto">
          <a:xfrm>
            <a:off x="1981200" y="5486400"/>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Tahoma" panose="020B0604030504040204" pitchFamily="34" charset="0"/>
                <a:ea typeface="ＭＳ Ｐゴシック" panose="020B0600070205080204" pitchFamily="34" charset="-128"/>
              </a:rPr>
              <a:t>Happy people</a:t>
            </a:r>
          </a:p>
        </p:txBody>
      </p:sp>
      <p:sp>
        <p:nvSpPr>
          <p:cNvPr id="82951" name="TextBox 9">
            <a:extLst>
              <a:ext uri="{FF2B5EF4-FFF2-40B4-BE49-F238E27FC236}">
                <a16:creationId xmlns:a16="http://schemas.microsoft.com/office/drawing/2014/main" id="{C1920C66-E26F-D645-82D7-0A77E99E2946}"/>
              </a:ext>
            </a:extLst>
          </p:cNvPr>
          <p:cNvSpPr txBox="1">
            <a:spLocks noChangeArrowheads="1"/>
          </p:cNvSpPr>
          <p:nvPr/>
        </p:nvSpPr>
        <p:spPr bwMode="auto">
          <a:xfrm>
            <a:off x="1981200" y="5791200"/>
            <a:ext cx="208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Tahoma" panose="020B0604030504040204" pitchFamily="34" charset="0"/>
                <a:ea typeface="ＭＳ Ｐゴシック" panose="020B0600070205080204" pitchFamily="34" charset="-128"/>
              </a:rPr>
              <a:t>In between people</a:t>
            </a:r>
          </a:p>
        </p:txBody>
      </p:sp>
      <p:sp>
        <p:nvSpPr>
          <p:cNvPr id="82952" name="TextBox 10">
            <a:extLst>
              <a:ext uri="{FF2B5EF4-FFF2-40B4-BE49-F238E27FC236}">
                <a16:creationId xmlns:a16="http://schemas.microsoft.com/office/drawing/2014/main" id="{7E22C61E-D6DD-804B-B03E-634E13662246}"/>
              </a:ext>
            </a:extLst>
          </p:cNvPr>
          <p:cNvSpPr txBox="1">
            <a:spLocks noChangeArrowheads="1"/>
          </p:cNvSpPr>
          <p:nvPr/>
        </p:nvSpPr>
        <p:spPr bwMode="auto">
          <a:xfrm>
            <a:off x="1981200" y="6096000"/>
            <a:ext cx="1831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TW" sz="1800">
                <a:latin typeface="Tahoma" panose="020B0604030504040204" pitchFamily="34" charset="0"/>
                <a:ea typeface="ＭＳ Ｐゴシック" panose="020B0600070205080204" pitchFamily="34" charset="-128"/>
              </a:rPr>
              <a:t>Unhappy people</a:t>
            </a:r>
          </a:p>
        </p:txBody>
      </p:sp>
      <p:sp>
        <p:nvSpPr>
          <p:cNvPr id="82953" name="Rectangle 4">
            <a:extLst>
              <a:ext uri="{FF2B5EF4-FFF2-40B4-BE49-F238E27FC236}">
                <a16:creationId xmlns:a16="http://schemas.microsoft.com/office/drawing/2014/main" id="{EA188D99-B3CE-3346-AA37-5ED8F63DC026}"/>
              </a:ext>
            </a:extLst>
          </p:cNvPr>
          <p:cNvSpPr>
            <a:spLocks noChangeArrowheads="1"/>
          </p:cNvSpPr>
          <p:nvPr/>
        </p:nvSpPr>
        <p:spPr bwMode="auto">
          <a:xfrm>
            <a:off x="5334000" y="5486400"/>
            <a:ext cx="29733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nSpc>
                <a:spcPct val="90000"/>
              </a:lnSpc>
              <a:buClr>
                <a:schemeClr val="hlink"/>
              </a:buClr>
              <a:buSzPct val="55000"/>
              <a:buFont typeface="Wingdings" pitchFamily="2" charset="2"/>
              <a:buNone/>
            </a:pPr>
            <a:r>
              <a:rPr lang="en-US" altLang="zh-TW" sz="1800">
                <a:latin typeface="Comic Sans MS" panose="030F0902030302020204" pitchFamily="66" charset="0"/>
              </a:rPr>
              <a:t>Christakis &amp; Fowler, 2011 </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標題 1">
            <a:extLst>
              <a:ext uri="{FF2B5EF4-FFF2-40B4-BE49-F238E27FC236}">
                <a16:creationId xmlns:a16="http://schemas.microsoft.com/office/drawing/2014/main" id="{67EE8E9D-7038-6249-8CF6-BA5560FDC578}"/>
              </a:ext>
            </a:extLst>
          </p:cNvPr>
          <p:cNvSpPr>
            <a:spLocks noGrp="1" noChangeArrowheads="1"/>
          </p:cNvSpPr>
          <p:nvPr>
            <p:ph type="title"/>
          </p:nvPr>
        </p:nvSpPr>
        <p:spPr>
          <a:xfrm>
            <a:off x="2057400" y="228600"/>
            <a:ext cx="8229600" cy="1143000"/>
          </a:xfrm>
        </p:spPr>
        <p:txBody>
          <a:bodyPr/>
          <a:lstStyle/>
          <a:p>
            <a:r>
              <a:rPr lang="en-US" altLang="zh-TW"/>
              <a:t>Mixing Patterns</a:t>
            </a:r>
            <a:endParaRPr lang="zh-TW" altLang="en-US"/>
          </a:p>
        </p:txBody>
      </p:sp>
      <p:pic>
        <p:nvPicPr>
          <p:cNvPr id="84994" name="圖片 1">
            <a:extLst>
              <a:ext uri="{FF2B5EF4-FFF2-40B4-BE49-F238E27FC236}">
                <a16:creationId xmlns:a16="http://schemas.microsoft.com/office/drawing/2014/main" id="{1FEE39E7-03D3-3A49-9B09-AD7FD6480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2601913"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圖片 2">
            <a:extLst>
              <a:ext uri="{FF2B5EF4-FFF2-40B4-BE49-F238E27FC236}">
                <a16:creationId xmlns:a16="http://schemas.microsoft.com/office/drawing/2014/main" id="{86307E97-D161-5C4D-A9BA-6F7241187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571625"/>
            <a:ext cx="8077200"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矩形 3">
            <a:extLst>
              <a:ext uri="{FF2B5EF4-FFF2-40B4-BE49-F238E27FC236}">
                <a16:creationId xmlns:a16="http://schemas.microsoft.com/office/drawing/2014/main" id="{E23A4788-F13B-CD4D-A4B8-AC8A955CFBF3}"/>
              </a:ext>
            </a:extLst>
          </p:cNvPr>
          <p:cNvSpPr>
            <a:spLocks noChangeArrowheads="1"/>
          </p:cNvSpPr>
          <p:nvPr/>
        </p:nvSpPr>
        <p:spPr bwMode="auto">
          <a:xfrm>
            <a:off x="468313" y="6211888"/>
            <a:ext cx="6161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zh-TW" altLang="en-US" sz="1800">
                <a:latin typeface="Comic Sans MS" panose="030F0902030302020204" pitchFamily="66" charset="0"/>
              </a:rPr>
              <a:t>http://humannaturelab.net/resources/images/</a:t>
            </a:r>
          </a:p>
        </p:txBody>
      </p:sp>
      <p:sp>
        <p:nvSpPr>
          <p:cNvPr id="84997" name="矩形 4">
            <a:extLst>
              <a:ext uri="{FF2B5EF4-FFF2-40B4-BE49-F238E27FC236}">
                <a16:creationId xmlns:a16="http://schemas.microsoft.com/office/drawing/2014/main" id="{CA30D7F0-AAB6-F043-B699-6095D59832BA}"/>
              </a:ext>
            </a:extLst>
          </p:cNvPr>
          <p:cNvSpPr>
            <a:spLocks noChangeArrowheads="1"/>
          </p:cNvSpPr>
          <p:nvPr/>
        </p:nvSpPr>
        <p:spPr bwMode="auto">
          <a:xfrm>
            <a:off x="488950" y="6573838"/>
            <a:ext cx="6257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zh-TW" altLang="en-US" sz="1800">
                <a:latin typeface="Comic Sans MS" panose="030F0902030302020204" pitchFamily="66" charset="0"/>
              </a:rPr>
              <a:t>https://www.youtube.com/watch?v=pJfq-o5nZQ4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標題 1">
            <a:extLst>
              <a:ext uri="{FF2B5EF4-FFF2-40B4-BE49-F238E27FC236}">
                <a16:creationId xmlns:a16="http://schemas.microsoft.com/office/drawing/2014/main" id="{81BBE3BF-5204-1C43-B259-591CD2CD8048}"/>
              </a:ext>
            </a:extLst>
          </p:cNvPr>
          <p:cNvSpPr>
            <a:spLocks noGrp="1" noChangeArrowheads="1"/>
          </p:cNvSpPr>
          <p:nvPr>
            <p:ph type="title"/>
          </p:nvPr>
        </p:nvSpPr>
        <p:spPr/>
        <p:txBody>
          <a:bodyPr/>
          <a:lstStyle/>
          <a:p>
            <a:r>
              <a:rPr lang="zh-Hant" altLang="en-US"/>
              <a:t>肥胖會傳染？</a:t>
            </a:r>
            <a:endParaRPr lang="zh-TW" altLang="en-US"/>
          </a:p>
        </p:txBody>
      </p:sp>
      <p:pic>
        <p:nvPicPr>
          <p:cNvPr id="86018" name="圖片 2">
            <a:extLst>
              <a:ext uri="{FF2B5EF4-FFF2-40B4-BE49-F238E27FC236}">
                <a16:creationId xmlns:a16="http://schemas.microsoft.com/office/drawing/2014/main" id="{B87EEFC9-89FB-DF47-8614-A56450B6E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82296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矩形 3">
            <a:extLst>
              <a:ext uri="{FF2B5EF4-FFF2-40B4-BE49-F238E27FC236}">
                <a16:creationId xmlns:a16="http://schemas.microsoft.com/office/drawing/2014/main" id="{0323ADFF-23A4-F942-B690-27F242B88AC2}"/>
              </a:ext>
            </a:extLst>
          </p:cNvPr>
          <p:cNvSpPr>
            <a:spLocks noChangeArrowheads="1"/>
          </p:cNvSpPr>
          <p:nvPr/>
        </p:nvSpPr>
        <p:spPr bwMode="auto">
          <a:xfrm>
            <a:off x="1066800" y="6211888"/>
            <a:ext cx="640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r>
              <a:rPr lang="zh-TW" altLang="en-US" sz="1800">
                <a:latin typeface="Comic Sans MS" panose="030F0902030302020204" pitchFamily="66" charset="0"/>
              </a:rPr>
              <a:t>https://www.youtube.com/watch?v=2U-tOghblfE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D960EEE4-7949-C046-B3F7-71305ACC5C2A}"/>
              </a:ext>
            </a:extLst>
          </p:cNvPr>
          <p:cNvSpPr>
            <a:spLocks noGrp="1" noChangeArrowheads="1"/>
          </p:cNvSpPr>
          <p:nvPr>
            <p:ph type="title"/>
          </p:nvPr>
        </p:nvSpPr>
        <p:spPr/>
        <p:txBody>
          <a:bodyPr/>
          <a:lstStyle/>
          <a:p>
            <a:pPr eaLnBrk="1" hangingPunct="1"/>
            <a:r>
              <a:rPr lang="en-US" altLang="zh-TW" sz="4000"/>
              <a:t>Degree Correlation</a:t>
            </a:r>
            <a:br>
              <a:rPr lang="en-US" altLang="zh-TW" sz="4000"/>
            </a:br>
            <a:r>
              <a:rPr lang="en-US" altLang="zh-TW" sz="3200"/>
              <a:t>Mixing Patterns by Degrees</a:t>
            </a:r>
          </a:p>
        </p:txBody>
      </p:sp>
      <p:pic>
        <p:nvPicPr>
          <p:cNvPr id="20484" name="Content Placeholder 3" descr="disassortative.pdf">
            <a:extLst>
              <a:ext uri="{FF2B5EF4-FFF2-40B4-BE49-F238E27FC236}">
                <a16:creationId xmlns:a16="http://schemas.microsoft.com/office/drawing/2014/main" id="{CFD95985-ED42-BF47-828F-D1C9D8CD015E}"/>
              </a:ext>
            </a:extLst>
          </p:cNvPr>
          <p:cNvPicPr>
            <a:picLocks noChangeAspect="1"/>
          </p:cNvPicPr>
          <p:nvPr/>
        </p:nvPicPr>
        <p:blipFill>
          <a:blip r:embed="rId2">
            <a:extLst>
              <a:ext uri="{28A0092B-C50C-407E-A947-70E740481C1C}">
                <a14:useLocalDpi xmlns:a14="http://schemas.microsoft.com/office/drawing/2010/main" val="0"/>
              </a:ext>
            </a:extLst>
          </a:blip>
          <a:srcRect t="37320" b="38229"/>
          <a:stretch>
            <a:fillRect/>
          </a:stretch>
        </p:blipFill>
        <p:spPr bwMode="auto">
          <a:xfrm>
            <a:off x="3124200" y="2514600"/>
            <a:ext cx="5715000"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assortative.jpg">
            <a:extLst>
              <a:ext uri="{FF2B5EF4-FFF2-40B4-BE49-F238E27FC236}">
                <a16:creationId xmlns:a16="http://schemas.microsoft.com/office/drawing/2014/main" id="{95D14410-62A9-F94B-88CB-92150C3C3C5C}"/>
              </a:ext>
            </a:extLst>
          </p:cNvPr>
          <p:cNvPicPr>
            <a:picLocks noChangeAspect="1"/>
          </p:cNvPicPr>
          <p:nvPr/>
        </p:nvPicPr>
        <p:blipFill>
          <a:blip r:embed="rId3">
            <a:extLst>
              <a:ext uri="{28A0092B-C50C-407E-A947-70E740481C1C}">
                <a14:useLocalDpi xmlns:a14="http://schemas.microsoft.com/office/drawing/2010/main" val="0"/>
              </a:ext>
            </a:extLst>
          </a:blip>
          <a:srcRect l="22069" r="30345" b="19901"/>
          <a:stretch>
            <a:fillRect/>
          </a:stretch>
        </p:blipFill>
        <p:spPr bwMode="auto">
          <a:xfrm>
            <a:off x="228600" y="2362200"/>
            <a:ext cx="2898775"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5">
            <a:extLst>
              <a:ext uri="{FF2B5EF4-FFF2-40B4-BE49-F238E27FC236}">
                <a16:creationId xmlns:a16="http://schemas.microsoft.com/office/drawing/2014/main" id="{8133017C-EB6E-2649-8D1D-F6EC950BA74C}"/>
              </a:ext>
            </a:extLst>
          </p:cNvPr>
          <p:cNvSpPr txBox="1">
            <a:spLocks noChangeArrowheads="1"/>
          </p:cNvSpPr>
          <p:nvPr/>
        </p:nvSpPr>
        <p:spPr bwMode="auto">
          <a:xfrm>
            <a:off x="1143000" y="4876800"/>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assortative</a:t>
            </a:r>
          </a:p>
        </p:txBody>
      </p:sp>
      <p:sp>
        <p:nvSpPr>
          <p:cNvPr id="20487" name="TextBox 6">
            <a:extLst>
              <a:ext uri="{FF2B5EF4-FFF2-40B4-BE49-F238E27FC236}">
                <a16:creationId xmlns:a16="http://schemas.microsoft.com/office/drawing/2014/main" id="{06BDBE5C-885D-F548-BA8A-002E770ABD96}"/>
              </a:ext>
            </a:extLst>
          </p:cNvPr>
          <p:cNvSpPr txBox="1">
            <a:spLocks noChangeArrowheads="1"/>
          </p:cNvSpPr>
          <p:nvPr/>
        </p:nvSpPr>
        <p:spPr bwMode="auto">
          <a:xfrm>
            <a:off x="5638800" y="48768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r>
              <a:rPr kumimoji="0" lang="en-US" altLang="zh-TW" sz="1800"/>
              <a:t>disassortative</a:t>
            </a:r>
          </a:p>
        </p:txBody>
      </p:sp>
      <p:sp>
        <p:nvSpPr>
          <p:cNvPr id="20488" name="Rectangle 10">
            <a:extLst>
              <a:ext uri="{FF2B5EF4-FFF2-40B4-BE49-F238E27FC236}">
                <a16:creationId xmlns:a16="http://schemas.microsoft.com/office/drawing/2014/main" id="{F8E9CED1-51CF-834D-A573-01653AA2F1A3}"/>
              </a:ext>
            </a:extLst>
          </p:cNvPr>
          <p:cNvSpPr>
            <a:spLocks noChangeArrowheads="1"/>
          </p:cNvSpPr>
          <p:nvPr/>
        </p:nvSpPr>
        <p:spPr bwMode="auto">
          <a:xfrm>
            <a:off x="3276600" y="2438400"/>
            <a:ext cx="76200" cy="2209800"/>
          </a:xfrm>
          <a:prstGeom prst="rect">
            <a:avLst/>
          </a:prstGeom>
          <a:solidFill>
            <a:srgbClr val="FFFFFF"/>
          </a:solidFill>
          <a:ln w="9525">
            <a:solidFill>
              <a:srgbClr val="FFFFFF"/>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itchFamily="2" charset="2"/>
              <a:buNone/>
            </a:pPr>
            <a:endParaRPr kumimoji="0" lang="zh-TW"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500" fill="hold"/>
                                        <p:tgtEl>
                                          <p:spTgt spid="20485"/>
                                        </p:tgtEl>
                                        <p:attrNameLst>
                                          <p:attrName>ppt_w</p:attrName>
                                        </p:attrNameLst>
                                      </p:cBhvr>
                                      <p:tavLst>
                                        <p:tav tm="0">
                                          <p:val>
                                            <p:fltVal val="0"/>
                                          </p:val>
                                        </p:tav>
                                        <p:tav tm="100000">
                                          <p:val>
                                            <p:strVal val="#ppt_w"/>
                                          </p:val>
                                        </p:tav>
                                      </p:tavLst>
                                    </p:anim>
                                    <p:anim calcmode="lin" valueType="num">
                                      <p:cBhvr>
                                        <p:cTn id="8" dur="500" fill="hold"/>
                                        <p:tgtEl>
                                          <p:spTgt spid="20485"/>
                                        </p:tgtEl>
                                        <p:attrNameLst>
                                          <p:attrName>ppt_h</p:attrName>
                                        </p:attrNameLst>
                                      </p:cBhvr>
                                      <p:tavLst>
                                        <p:tav tm="0">
                                          <p:val>
                                            <p:fltVal val="0"/>
                                          </p:val>
                                        </p:tav>
                                        <p:tav tm="100000">
                                          <p:val>
                                            <p:strVal val="#ppt_h"/>
                                          </p:val>
                                        </p:tav>
                                      </p:tavLst>
                                    </p:anim>
                                    <p:animEffect transition="in" filter="fade">
                                      <p:cBhvr>
                                        <p:cTn id="9" dur="500"/>
                                        <p:tgtEl>
                                          <p:spTgt spid="2048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0486"/>
                                        </p:tgtEl>
                                        <p:attrNameLst>
                                          <p:attrName>style.visibility</p:attrName>
                                        </p:attrNameLst>
                                      </p:cBhvr>
                                      <p:to>
                                        <p:strVal val="visible"/>
                                      </p:to>
                                    </p:set>
                                    <p:anim calcmode="lin" valueType="num">
                                      <p:cBhvr>
                                        <p:cTn id="12" dur="500" fill="hold"/>
                                        <p:tgtEl>
                                          <p:spTgt spid="20486"/>
                                        </p:tgtEl>
                                        <p:attrNameLst>
                                          <p:attrName>ppt_w</p:attrName>
                                        </p:attrNameLst>
                                      </p:cBhvr>
                                      <p:tavLst>
                                        <p:tav tm="0">
                                          <p:val>
                                            <p:fltVal val="0"/>
                                          </p:val>
                                        </p:tav>
                                        <p:tav tm="100000">
                                          <p:val>
                                            <p:strVal val="#ppt_w"/>
                                          </p:val>
                                        </p:tav>
                                      </p:tavLst>
                                    </p:anim>
                                    <p:anim calcmode="lin" valueType="num">
                                      <p:cBhvr>
                                        <p:cTn id="13" dur="500" fill="hold"/>
                                        <p:tgtEl>
                                          <p:spTgt spid="20486"/>
                                        </p:tgtEl>
                                        <p:attrNameLst>
                                          <p:attrName>ppt_h</p:attrName>
                                        </p:attrNameLst>
                                      </p:cBhvr>
                                      <p:tavLst>
                                        <p:tav tm="0">
                                          <p:val>
                                            <p:fltVal val="0"/>
                                          </p:val>
                                        </p:tav>
                                        <p:tav tm="100000">
                                          <p:val>
                                            <p:strVal val="#ppt_h"/>
                                          </p:val>
                                        </p:tav>
                                      </p:tavLst>
                                    </p:anim>
                                    <p:animEffect transition="in" filter="fade">
                                      <p:cBhvr>
                                        <p:cTn id="14" dur="500"/>
                                        <p:tgtEl>
                                          <p:spTgt spid="204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20487"/>
                                        </p:tgtEl>
                                        <p:attrNameLst>
                                          <p:attrName>style.visibility</p:attrName>
                                        </p:attrNameLst>
                                      </p:cBhvr>
                                      <p:to>
                                        <p:strVal val="visible"/>
                                      </p:to>
                                    </p:set>
                                    <p:anim calcmode="lin" valueType="num">
                                      <p:cBhvr>
                                        <p:cTn id="19" dur="500" fill="hold"/>
                                        <p:tgtEl>
                                          <p:spTgt spid="20487"/>
                                        </p:tgtEl>
                                        <p:attrNameLst>
                                          <p:attrName>ppt_w</p:attrName>
                                        </p:attrNameLst>
                                      </p:cBhvr>
                                      <p:tavLst>
                                        <p:tav tm="0">
                                          <p:val>
                                            <p:fltVal val="0"/>
                                          </p:val>
                                        </p:tav>
                                        <p:tav tm="100000">
                                          <p:val>
                                            <p:strVal val="#ppt_w"/>
                                          </p:val>
                                        </p:tav>
                                      </p:tavLst>
                                    </p:anim>
                                    <p:anim calcmode="lin" valueType="num">
                                      <p:cBhvr>
                                        <p:cTn id="20" dur="500" fill="hold"/>
                                        <p:tgtEl>
                                          <p:spTgt spid="20487"/>
                                        </p:tgtEl>
                                        <p:attrNameLst>
                                          <p:attrName>ppt_h</p:attrName>
                                        </p:attrNameLst>
                                      </p:cBhvr>
                                      <p:tavLst>
                                        <p:tav tm="0">
                                          <p:val>
                                            <p:fltVal val="0"/>
                                          </p:val>
                                        </p:tav>
                                        <p:tav tm="100000">
                                          <p:val>
                                            <p:strVal val="#ppt_h"/>
                                          </p:val>
                                        </p:tav>
                                      </p:tavLst>
                                    </p:anim>
                                    <p:animEffect transition="in" filter="fade">
                                      <p:cBhvr>
                                        <p:cTn id="21" dur="500"/>
                                        <p:tgtEl>
                                          <p:spTgt spid="20487"/>
                                        </p:tgtEl>
                                      </p:cBhvr>
                                    </p:animEffect>
                                  </p:childTnLst>
                                </p:cTn>
                              </p:par>
                              <p:par>
                                <p:cTn id="22" presetID="53" presetClass="entr" presetSubtype="0" fill="hold" nodeType="withEffect">
                                  <p:stCondLst>
                                    <p:cond delay="0"/>
                                  </p:stCondLst>
                                  <p:childTnLst>
                                    <p:set>
                                      <p:cBhvr>
                                        <p:cTn id="23" dur="1" fill="hold">
                                          <p:stCondLst>
                                            <p:cond delay="0"/>
                                          </p:stCondLst>
                                        </p:cTn>
                                        <p:tgtEl>
                                          <p:spTgt spid="20484"/>
                                        </p:tgtEl>
                                        <p:attrNameLst>
                                          <p:attrName>style.visibility</p:attrName>
                                        </p:attrNameLst>
                                      </p:cBhvr>
                                      <p:to>
                                        <p:strVal val="visible"/>
                                      </p:to>
                                    </p:set>
                                    <p:anim calcmode="lin" valueType="num">
                                      <p:cBhvr>
                                        <p:cTn id="24" dur="500" fill="hold"/>
                                        <p:tgtEl>
                                          <p:spTgt spid="20484"/>
                                        </p:tgtEl>
                                        <p:attrNameLst>
                                          <p:attrName>ppt_w</p:attrName>
                                        </p:attrNameLst>
                                      </p:cBhvr>
                                      <p:tavLst>
                                        <p:tav tm="0">
                                          <p:val>
                                            <p:fltVal val="0"/>
                                          </p:val>
                                        </p:tav>
                                        <p:tav tm="100000">
                                          <p:val>
                                            <p:strVal val="#ppt_w"/>
                                          </p:val>
                                        </p:tav>
                                      </p:tavLst>
                                    </p:anim>
                                    <p:anim calcmode="lin" valueType="num">
                                      <p:cBhvr>
                                        <p:cTn id="25" dur="500" fill="hold"/>
                                        <p:tgtEl>
                                          <p:spTgt spid="20484"/>
                                        </p:tgtEl>
                                        <p:attrNameLst>
                                          <p:attrName>ppt_h</p:attrName>
                                        </p:attrNameLst>
                                      </p:cBhvr>
                                      <p:tavLst>
                                        <p:tav tm="0">
                                          <p:val>
                                            <p:fltVal val="0"/>
                                          </p:val>
                                        </p:tav>
                                        <p:tav tm="100000">
                                          <p:val>
                                            <p:strVal val="#ppt_h"/>
                                          </p:val>
                                        </p:tav>
                                      </p:tavLst>
                                    </p:anim>
                                    <p:animEffect transition="in" filter="fade">
                                      <p:cBhvr>
                                        <p:cTn id="26" dur="500"/>
                                        <p:tgtEl>
                                          <p:spTgt spid="2048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20488"/>
                                        </p:tgtEl>
                                        <p:attrNameLst>
                                          <p:attrName>style.visibility</p:attrName>
                                        </p:attrNameLst>
                                      </p:cBhvr>
                                      <p:to>
                                        <p:strVal val="visible"/>
                                      </p:to>
                                    </p:set>
                                    <p:anim calcmode="lin" valueType="num">
                                      <p:cBhvr>
                                        <p:cTn id="29" dur="500" fill="hold"/>
                                        <p:tgtEl>
                                          <p:spTgt spid="20488"/>
                                        </p:tgtEl>
                                        <p:attrNameLst>
                                          <p:attrName>ppt_w</p:attrName>
                                        </p:attrNameLst>
                                      </p:cBhvr>
                                      <p:tavLst>
                                        <p:tav tm="0">
                                          <p:val>
                                            <p:fltVal val="0"/>
                                          </p:val>
                                        </p:tav>
                                        <p:tav tm="100000">
                                          <p:val>
                                            <p:strVal val="#ppt_w"/>
                                          </p:val>
                                        </p:tav>
                                      </p:tavLst>
                                    </p:anim>
                                    <p:anim calcmode="lin" valueType="num">
                                      <p:cBhvr>
                                        <p:cTn id="30" dur="500" fill="hold"/>
                                        <p:tgtEl>
                                          <p:spTgt spid="20488"/>
                                        </p:tgtEl>
                                        <p:attrNameLst>
                                          <p:attrName>ppt_h</p:attrName>
                                        </p:attrNameLst>
                                      </p:cBhvr>
                                      <p:tavLst>
                                        <p:tav tm="0">
                                          <p:val>
                                            <p:fltVal val="0"/>
                                          </p:val>
                                        </p:tav>
                                        <p:tav tm="100000">
                                          <p:val>
                                            <p:strVal val="#ppt_h"/>
                                          </p:val>
                                        </p:tav>
                                      </p:tavLst>
                                    </p:anim>
                                    <p:animEffect transition="in" filter="fade">
                                      <p:cBhvr>
                                        <p:cTn id="31"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0487" grpId="0"/>
      <p:bldP spid="2048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a:extLst>
              <a:ext uri="{FF2B5EF4-FFF2-40B4-BE49-F238E27FC236}">
                <a16:creationId xmlns:a16="http://schemas.microsoft.com/office/drawing/2014/main" id="{C519805D-968B-7F45-A18F-E42B75F5E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3">
            <a:extLst>
              <a:ext uri="{FF2B5EF4-FFF2-40B4-BE49-F238E27FC236}">
                <a16:creationId xmlns:a16="http://schemas.microsoft.com/office/drawing/2014/main" id="{CAA75445-95A7-5D42-B736-C369E73CC5A7}"/>
              </a:ext>
            </a:extLst>
          </p:cNvPr>
          <p:cNvSpPr>
            <a:spLocks noChangeArrowheads="1"/>
          </p:cNvSpPr>
          <p:nvPr/>
        </p:nvSpPr>
        <p:spPr bwMode="auto">
          <a:xfrm>
            <a:off x="7315200" y="381000"/>
            <a:ext cx="533400" cy="4953000"/>
          </a:xfrm>
          <a:prstGeom prst="rect">
            <a:avLst/>
          </a:prstGeom>
          <a:solidFill>
            <a:srgbClr val="FF3300">
              <a:alpha val="0"/>
            </a:srgbClr>
          </a:solidFill>
          <a:ln w="41275">
            <a:solidFill>
              <a:srgbClr val="FF3300"/>
            </a:solidFill>
            <a:miter lim="800000"/>
            <a:headEnd/>
            <a:tailEnd/>
          </a:ln>
        </p:spPr>
        <p:txBody>
          <a:bodyPr wrap="none"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a:latin typeface="Comic Sans MS" panose="030F0902030302020204" pitchFamily="66"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標題 1">
            <a:extLst>
              <a:ext uri="{FF2B5EF4-FFF2-40B4-BE49-F238E27FC236}">
                <a16:creationId xmlns:a16="http://schemas.microsoft.com/office/drawing/2014/main" id="{5D184562-A837-874F-9022-1FB5943F543C}"/>
              </a:ext>
            </a:extLst>
          </p:cNvPr>
          <p:cNvSpPr>
            <a:spLocks noGrp="1" noChangeArrowheads="1"/>
          </p:cNvSpPr>
          <p:nvPr>
            <p:ph type="title"/>
          </p:nvPr>
        </p:nvSpPr>
        <p:spPr/>
        <p:txBody>
          <a:bodyPr/>
          <a:lstStyle/>
          <a:p>
            <a:pPr eaLnBrk="1" hangingPunct="1"/>
            <a:endParaRPr lang="zh-TW" altLang="en-US"/>
          </a:p>
        </p:txBody>
      </p:sp>
      <p:sp>
        <p:nvSpPr>
          <p:cNvPr id="89090" name="內容版面配置區 2">
            <a:extLst>
              <a:ext uri="{FF2B5EF4-FFF2-40B4-BE49-F238E27FC236}">
                <a16:creationId xmlns:a16="http://schemas.microsoft.com/office/drawing/2014/main" id="{8B2F715D-33F4-3F46-875E-E4F43F01EEFC}"/>
              </a:ext>
            </a:extLst>
          </p:cNvPr>
          <p:cNvSpPr>
            <a:spLocks noGrp="1" noChangeArrowheads="1"/>
          </p:cNvSpPr>
          <p:nvPr>
            <p:ph idx="1"/>
          </p:nvPr>
        </p:nvSpPr>
        <p:spPr/>
        <p:txBody>
          <a:bodyPr/>
          <a:lstStyle/>
          <a:p>
            <a:pPr eaLnBrk="1" hangingPunct="1"/>
            <a:endParaRPr lang="zh-TW" altLang="en-US"/>
          </a:p>
        </p:txBody>
      </p:sp>
      <p:pic>
        <p:nvPicPr>
          <p:cNvPr id="4" name="Picture 5" descr="addhealth">
            <a:extLst>
              <a:ext uri="{FF2B5EF4-FFF2-40B4-BE49-F238E27FC236}">
                <a16:creationId xmlns:a16="http://schemas.microsoft.com/office/drawing/2014/main" id="{ACA32632-BFAC-7F42-B105-5BCA6F85C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610600" cy="676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descr="chains_pressfigure1">
            <a:extLst>
              <a:ext uri="{FF2B5EF4-FFF2-40B4-BE49-F238E27FC236}">
                <a16:creationId xmlns:a16="http://schemas.microsoft.com/office/drawing/2014/main" id="{9ECE3E09-1109-3647-B210-B11B4C69F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5808"/>
          <a:stretch>
            <a:fillRect/>
          </a:stretch>
        </p:blipFill>
        <p:spPr bwMode="auto">
          <a:xfrm>
            <a:off x="0" y="-228600"/>
            <a:ext cx="9296400" cy="771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a:extLst>
              <a:ext uri="{FF2B5EF4-FFF2-40B4-BE49-F238E27FC236}">
                <a16:creationId xmlns:a16="http://schemas.microsoft.com/office/drawing/2014/main" id="{FE4716AB-ED8A-FA4A-9796-E85CF25F1D1C}"/>
              </a:ext>
            </a:extLst>
          </p:cNvPr>
          <p:cNvSpPr>
            <a:spLocks noGrp="1" noChangeArrowheads="1"/>
          </p:cNvSpPr>
          <p:nvPr>
            <p:ph type="title"/>
          </p:nvPr>
        </p:nvSpPr>
        <p:spPr/>
        <p:txBody>
          <a:bodyPr/>
          <a:lstStyle/>
          <a:p>
            <a:endParaRPr lang="zh-TW" altLang="en-US"/>
          </a:p>
        </p:txBody>
      </p:sp>
      <p:pic>
        <p:nvPicPr>
          <p:cNvPr id="22530" name="內容版面配置區 3">
            <a:extLst>
              <a:ext uri="{FF2B5EF4-FFF2-40B4-BE49-F238E27FC236}">
                <a16:creationId xmlns:a16="http://schemas.microsoft.com/office/drawing/2014/main" id="{07715157-DC5C-7E42-81C4-86A8D08585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52688" y="1600200"/>
            <a:ext cx="4238625" cy="4525963"/>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2AB20CA3-ADD4-B54A-AF81-C8C4B1B86A69}"/>
              </a:ext>
            </a:extLst>
          </p:cNvPr>
          <p:cNvSpPr>
            <a:spLocks noGrp="1" noChangeArrowheads="1"/>
          </p:cNvSpPr>
          <p:nvPr>
            <p:ph type="title"/>
          </p:nvPr>
        </p:nvSpPr>
        <p:spPr/>
        <p:txBody>
          <a:bodyPr/>
          <a:lstStyle/>
          <a:p>
            <a:pPr eaLnBrk="1" hangingPunct="1"/>
            <a:r>
              <a:rPr lang="en-US" altLang="zh-TW"/>
              <a:t>Network Motif</a:t>
            </a:r>
          </a:p>
        </p:txBody>
      </p:sp>
      <p:sp>
        <p:nvSpPr>
          <p:cNvPr id="91138" name="Rectangle 3">
            <a:extLst>
              <a:ext uri="{FF2B5EF4-FFF2-40B4-BE49-F238E27FC236}">
                <a16:creationId xmlns:a16="http://schemas.microsoft.com/office/drawing/2014/main" id="{AD7CCD50-4B7C-434A-994B-FFE6FEA2A158}"/>
              </a:ext>
            </a:extLst>
          </p:cNvPr>
          <p:cNvSpPr>
            <a:spLocks noGrp="1" noChangeArrowheads="1"/>
          </p:cNvSpPr>
          <p:nvPr>
            <p:ph type="body" sz="half" idx="1"/>
          </p:nvPr>
        </p:nvSpPr>
        <p:spPr>
          <a:xfrm>
            <a:off x="457200" y="1600200"/>
            <a:ext cx="8229600" cy="4800600"/>
          </a:xfrm>
        </p:spPr>
        <p:txBody>
          <a:bodyPr/>
          <a:lstStyle/>
          <a:p>
            <a:pPr eaLnBrk="1" hangingPunct="1">
              <a:lnSpc>
                <a:spcPct val="90000"/>
              </a:lnSpc>
            </a:pPr>
            <a:r>
              <a:rPr lang="en-US" altLang="zh-TW" sz="2800"/>
              <a:t>The basic building pattern of a network</a:t>
            </a:r>
          </a:p>
          <a:p>
            <a:pPr eaLnBrk="1" hangingPunct="1">
              <a:lnSpc>
                <a:spcPct val="90000"/>
              </a:lnSpc>
            </a:pPr>
            <a:endParaRPr lang="en-US" altLang="zh-TW" sz="2800"/>
          </a:p>
          <a:p>
            <a:pPr eaLnBrk="1" hangingPunct="1">
              <a:lnSpc>
                <a:spcPct val="90000"/>
              </a:lnSpc>
            </a:pPr>
            <a:endParaRPr lang="en-US" altLang="zh-TW" sz="2800"/>
          </a:p>
          <a:p>
            <a:pPr eaLnBrk="1" hangingPunct="1">
              <a:lnSpc>
                <a:spcPct val="90000"/>
              </a:lnSpc>
            </a:pPr>
            <a:endParaRPr lang="en-US" altLang="zh-TW" sz="2800"/>
          </a:p>
          <a:p>
            <a:pPr eaLnBrk="1" hangingPunct="1">
              <a:lnSpc>
                <a:spcPct val="90000"/>
              </a:lnSpc>
            </a:pPr>
            <a:r>
              <a:rPr lang="en-US" altLang="zh-TW" sz="2800"/>
              <a:t>Using brute force, searched target network for every possible subgraph, counting results</a:t>
            </a:r>
          </a:p>
          <a:p>
            <a:pPr eaLnBrk="1" hangingPunct="1">
              <a:lnSpc>
                <a:spcPct val="90000"/>
              </a:lnSpc>
            </a:pPr>
            <a:r>
              <a:rPr lang="en-US" altLang="zh-TW" sz="2800"/>
              <a:t>Similarly, searched random network</a:t>
            </a:r>
          </a:p>
          <a:p>
            <a:pPr eaLnBrk="1" hangingPunct="1">
              <a:lnSpc>
                <a:spcPct val="90000"/>
              </a:lnSpc>
            </a:pPr>
            <a:r>
              <a:rPr lang="en-US" altLang="zh-TW" sz="2800">
                <a:solidFill>
                  <a:srgbClr val="FF0000"/>
                </a:solidFill>
              </a:rPr>
              <a:t>Motifs</a:t>
            </a:r>
            <a:r>
              <a:rPr lang="en-US" altLang="zh-TW" sz="2800"/>
              <a:t> are patterns that occur greater or equal number of times in random networks more than 1% of the time.</a:t>
            </a:r>
          </a:p>
        </p:txBody>
      </p:sp>
      <p:pic>
        <p:nvPicPr>
          <p:cNvPr id="91139" name="Picture 4" descr="network-subgraphs">
            <a:extLst>
              <a:ext uri="{FF2B5EF4-FFF2-40B4-BE49-F238E27FC236}">
                <a16:creationId xmlns:a16="http://schemas.microsoft.com/office/drawing/2014/main" id="{B5EA42BC-93D0-C943-A040-DEB3B7D45936}"/>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38400" y="2057400"/>
            <a:ext cx="3733800" cy="1458913"/>
          </a:xfr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16DBB845-FB27-114E-A250-618E14E90A71}"/>
              </a:ext>
            </a:extLst>
          </p:cNvPr>
          <p:cNvSpPr>
            <a:spLocks noGrp="1" noChangeArrowheads="1"/>
          </p:cNvSpPr>
          <p:nvPr>
            <p:ph type="title"/>
          </p:nvPr>
        </p:nvSpPr>
        <p:spPr/>
        <p:txBody>
          <a:bodyPr/>
          <a:lstStyle/>
          <a:p>
            <a:pPr eaLnBrk="1" hangingPunct="1"/>
            <a:r>
              <a:rPr lang="en-US" altLang="zh-TW">
                <a:latin typeface="Comic Sans MS" panose="030F0902030302020204" pitchFamily="66" charset="0"/>
              </a:rPr>
              <a:t>Results</a:t>
            </a:r>
          </a:p>
        </p:txBody>
      </p:sp>
      <p:pic>
        <p:nvPicPr>
          <p:cNvPr id="92162" name="Picture 3" descr="reults1">
            <a:extLst>
              <a:ext uri="{FF2B5EF4-FFF2-40B4-BE49-F238E27FC236}">
                <a16:creationId xmlns:a16="http://schemas.microsoft.com/office/drawing/2014/main" id="{44CBC14F-B40E-CC4F-A383-1E1530F2A284}"/>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5025" y="1600200"/>
            <a:ext cx="7473950" cy="4525963"/>
          </a:xfr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A4D7FF88-ADB4-E343-8DCD-B18B5C259C29}"/>
              </a:ext>
            </a:extLst>
          </p:cNvPr>
          <p:cNvSpPr>
            <a:spLocks noGrp="1" noChangeArrowheads="1"/>
          </p:cNvSpPr>
          <p:nvPr>
            <p:ph type="title"/>
          </p:nvPr>
        </p:nvSpPr>
        <p:spPr/>
        <p:txBody>
          <a:bodyPr/>
          <a:lstStyle/>
          <a:p>
            <a:pPr eaLnBrk="1" hangingPunct="1"/>
            <a:r>
              <a:rPr lang="en-US" altLang="zh-TW">
                <a:latin typeface="Comic Sans MS" panose="030F0902030302020204" pitchFamily="66" charset="0"/>
              </a:rPr>
              <a:t>Results (cont.)</a:t>
            </a:r>
          </a:p>
        </p:txBody>
      </p:sp>
      <p:pic>
        <p:nvPicPr>
          <p:cNvPr id="93186" name="Picture 3" descr="results2">
            <a:extLst>
              <a:ext uri="{FF2B5EF4-FFF2-40B4-BE49-F238E27FC236}">
                <a16:creationId xmlns:a16="http://schemas.microsoft.com/office/drawing/2014/main" id="{9DF3D34C-474D-7D46-A1C5-AB6DF852E513}"/>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7688" y="1600200"/>
            <a:ext cx="8048625" cy="4525963"/>
          </a:xfr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標題 1">
            <a:extLst>
              <a:ext uri="{FF2B5EF4-FFF2-40B4-BE49-F238E27FC236}">
                <a16:creationId xmlns:a16="http://schemas.microsoft.com/office/drawing/2014/main" id="{E91B08F7-022A-6E4F-8435-C833DAB8CB9F}"/>
              </a:ext>
            </a:extLst>
          </p:cNvPr>
          <p:cNvSpPr>
            <a:spLocks noGrp="1" noChangeArrowheads="1"/>
          </p:cNvSpPr>
          <p:nvPr>
            <p:ph type="title"/>
          </p:nvPr>
        </p:nvSpPr>
        <p:spPr/>
        <p:txBody>
          <a:bodyPr/>
          <a:lstStyle/>
          <a:p>
            <a:r>
              <a:rPr lang="en-US" altLang="zh-TW"/>
              <a:t>Assignment #1</a:t>
            </a:r>
            <a:endParaRPr lang="zh-TW" altLang="en-US"/>
          </a:p>
        </p:txBody>
      </p:sp>
      <p:sp>
        <p:nvSpPr>
          <p:cNvPr id="94210" name="內容版面配置區 2">
            <a:extLst>
              <a:ext uri="{FF2B5EF4-FFF2-40B4-BE49-F238E27FC236}">
                <a16:creationId xmlns:a16="http://schemas.microsoft.com/office/drawing/2014/main" id="{AF759AD0-E762-CA44-8983-EC372E9AD28B}"/>
              </a:ext>
            </a:extLst>
          </p:cNvPr>
          <p:cNvSpPr>
            <a:spLocks noGrp="1" noChangeArrowheads="1"/>
          </p:cNvSpPr>
          <p:nvPr>
            <p:ph idx="1"/>
          </p:nvPr>
        </p:nvSpPr>
        <p:spPr/>
        <p:txBody>
          <a:bodyPr/>
          <a:lstStyle/>
          <a:p>
            <a:pPr marL="0" indent="0">
              <a:buFontTx/>
              <a:buNone/>
            </a:pPr>
            <a:r>
              <a:rPr lang="en-US" altLang="zh-TW"/>
              <a:t>Social Network Data Analysis </a:t>
            </a:r>
          </a:p>
          <a:p>
            <a:pPr marL="0" indent="0">
              <a:buFontTx/>
              <a:buNone/>
            </a:pPr>
            <a:r>
              <a:rPr lang="en-US" altLang="zh-TW"/>
              <a:t>-  Data sets are available at i-Learning </a:t>
            </a:r>
          </a:p>
          <a:p>
            <a:pPr marL="0" indent="0">
              <a:buFontTx/>
              <a:buChar char="-"/>
            </a:pPr>
            <a:r>
              <a:rPr lang="en-US" altLang="zh-TW"/>
              <a:t>To compute </a:t>
            </a:r>
          </a:p>
          <a:p>
            <a:pPr lvl="1">
              <a:buFontTx/>
              <a:buChar char="-"/>
            </a:pPr>
            <a:r>
              <a:rPr lang="en-US" altLang="zh-TW"/>
              <a:t>Average Degree</a:t>
            </a:r>
          </a:p>
          <a:p>
            <a:pPr lvl="1">
              <a:buFontTx/>
              <a:buChar char="-"/>
            </a:pPr>
            <a:r>
              <a:rPr lang="en-US" altLang="zh-TW"/>
              <a:t>Average clustering coefficient</a:t>
            </a:r>
          </a:p>
          <a:p>
            <a:pPr lvl="1">
              <a:buFontTx/>
              <a:buChar char="-"/>
            </a:pPr>
            <a:r>
              <a:rPr lang="en-US" altLang="zh-TW"/>
              <a:t>Diameter</a:t>
            </a:r>
          </a:p>
          <a:p>
            <a:pPr lvl="1">
              <a:buFontTx/>
              <a:buChar char="-"/>
            </a:pPr>
            <a:r>
              <a:rPr lang="en-US" altLang="zh-TW"/>
              <a:t>Degree Distribution </a:t>
            </a:r>
          </a:p>
          <a:p>
            <a:pPr marL="0" indent="0">
              <a:buFontTx/>
              <a:buNone/>
            </a:pPr>
            <a:r>
              <a:rPr lang="en-US" altLang="zh-TW"/>
              <a:t>- Make a short presentation to what you saw</a:t>
            </a:r>
          </a:p>
          <a:p>
            <a:pPr marL="0" indent="0">
              <a:buFontTx/>
              <a:buNone/>
            </a:pPr>
            <a:r>
              <a:rPr lang="en-US" altLang="zh-TW"/>
              <a:t>- Due 3/12</a:t>
            </a:r>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標題 1">
            <a:extLst>
              <a:ext uri="{FF2B5EF4-FFF2-40B4-BE49-F238E27FC236}">
                <a16:creationId xmlns:a16="http://schemas.microsoft.com/office/drawing/2014/main" id="{3B28F140-2B6A-4D4B-BD3C-A6D98BDC11E8}"/>
              </a:ext>
            </a:extLst>
          </p:cNvPr>
          <p:cNvSpPr>
            <a:spLocks noGrp="1" noChangeArrowheads="1"/>
          </p:cNvSpPr>
          <p:nvPr>
            <p:ph type="title"/>
          </p:nvPr>
        </p:nvSpPr>
        <p:spPr/>
        <p:txBody>
          <a:bodyPr/>
          <a:lstStyle/>
          <a:p>
            <a:r>
              <a:rPr lang="en-US" altLang="zh-TW"/>
              <a:t>Data Set: Road Network</a:t>
            </a:r>
            <a:endParaRPr lang="zh-TW" altLang="en-US"/>
          </a:p>
        </p:txBody>
      </p:sp>
      <p:sp>
        <p:nvSpPr>
          <p:cNvPr id="96258" name="內容版面配置區 2">
            <a:extLst>
              <a:ext uri="{FF2B5EF4-FFF2-40B4-BE49-F238E27FC236}">
                <a16:creationId xmlns:a16="http://schemas.microsoft.com/office/drawing/2014/main" id="{38F6EB1E-A92E-9E4D-9934-724EDFA1DBB6}"/>
              </a:ext>
            </a:extLst>
          </p:cNvPr>
          <p:cNvSpPr>
            <a:spLocks noGrp="1" noChangeArrowheads="1"/>
          </p:cNvSpPr>
          <p:nvPr>
            <p:ph idx="1"/>
          </p:nvPr>
        </p:nvSpPr>
        <p:spPr/>
        <p:txBody>
          <a:bodyPr/>
          <a:lstStyle/>
          <a:p>
            <a:r>
              <a:rPr lang="en-US" altLang="zh-TW"/>
              <a:t>A road network of Pennsylvania</a:t>
            </a:r>
          </a:p>
          <a:p>
            <a:r>
              <a:rPr lang="en-US" altLang="zh-TW"/>
              <a:t>A road network of California</a:t>
            </a:r>
          </a:p>
          <a:p>
            <a:r>
              <a:rPr lang="en-US" altLang="zh-TW"/>
              <a:t>Intersections and endpoints are represented by nodes and the roads connecting these intersections or road endpoints are represented by undirected edges.</a:t>
            </a:r>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標題 1">
            <a:extLst>
              <a:ext uri="{FF2B5EF4-FFF2-40B4-BE49-F238E27FC236}">
                <a16:creationId xmlns:a16="http://schemas.microsoft.com/office/drawing/2014/main" id="{B791FDBC-A3C4-F640-9668-3DCE44693205}"/>
              </a:ext>
            </a:extLst>
          </p:cNvPr>
          <p:cNvSpPr>
            <a:spLocks noGrp="1" noChangeArrowheads="1"/>
          </p:cNvSpPr>
          <p:nvPr>
            <p:ph type="title"/>
          </p:nvPr>
        </p:nvSpPr>
        <p:spPr/>
        <p:txBody>
          <a:bodyPr/>
          <a:lstStyle/>
          <a:p>
            <a:r>
              <a:rPr lang="en-US" altLang="zh-TW"/>
              <a:t>Data Set: DBLP co-author</a:t>
            </a:r>
            <a:endParaRPr lang="zh-TW" altLang="en-US"/>
          </a:p>
        </p:txBody>
      </p:sp>
      <p:sp>
        <p:nvSpPr>
          <p:cNvPr id="97282" name="內容版面配置區 2">
            <a:extLst>
              <a:ext uri="{FF2B5EF4-FFF2-40B4-BE49-F238E27FC236}">
                <a16:creationId xmlns:a16="http://schemas.microsoft.com/office/drawing/2014/main" id="{5933DDF0-80C2-CB4A-95E0-57863953FFC1}"/>
              </a:ext>
            </a:extLst>
          </p:cNvPr>
          <p:cNvSpPr>
            <a:spLocks noGrp="1" noChangeArrowheads="1"/>
          </p:cNvSpPr>
          <p:nvPr>
            <p:ph idx="1"/>
          </p:nvPr>
        </p:nvSpPr>
        <p:spPr/>
        <p:txBody>
          <a:bodyPr/>
          <a:lstStyle/>
          <a:p>
            <a:r>
              <a:rPr lang="en-US" altLang="zh-TW"/>
              <a:t>The </a:t>
            </a:r>
            <a:r>
              <a:rPr lang="en-US" altLang="zh-TW">
                <a:hlinkClick r:id="rId2"/>
              </a:rPr>
              <a:t>DBLP</a:t>
            </a:r>
            <a:r>
              <a:rPr lang="en-US" altLang="zh-TW"/>
              <a:t> computer science bibliography provides a comprehensive list of research papers in computer science. </a:t>
            </a:r>
          </a:p>
          <a:p>
            <a:r>
              <a:rPr lang="en-US" altLang="zh-TW"/>
              <a:t>DBLP dataset is a co-authorship network where two authors are connected if they publish at least one paper together.</a:t>
            </a:r>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標題 1">
            <a:extLst>
              <a:ext uri="{FF2B5EF4-FFF2-40B4-BE49-F238E27FC236}">
                <a16:creationId xmlns:a16="http://schemas.microsoft.com/office/drawing/2014/main" id="{970A514E-DFA4-964B-8133-FD60AE22BDFA}"/>
              </a:ext>
            </a:extLst>
          </p:cNvPr>
          <p:cNvSpPr>
            <a:spLocks noGrp="1" noChangeArrowheads="1"/>
          </p:cNvSpPr>
          <p:nvPr>
            <p:ph type="title"/>
          </p:nvPr>
        </p:nvSpPr>
        <p:spPr/>
        <p:txBody>
          <a:bodyPr/>
          <a:lstStyle/>
          <a:p>
            <a:r>
              <a:rPr lang="en-US" altLang="zh-TW"/>
              <a:t>Data Set: Youtube Friendship</a:t>
            </a:r>
            <a:endParaRPr lang="zh-TW" altLang="en-US"/>
          </a:p>
        </p:txBody>
      </p:sp>
      <p:sp>
        <p:nvSpPr>
          <p:cNvPr id="98306" name="內容版面配置區 2">
            <a:extLst>
              <a:ext uri="{FF2B5EF4-FFF2-40B4-BE49-F238E27FC236}">
                <a16:creationId xmlns:a16="http://schemas.microsoft.com/office/drawing/2014/main" id="{2EBF5E03-F39D-2149-8160-5F8BF367C7E5}"/>
              </a:ext>
            </a:extLst>
          </p:cNvPr>
          <p:cNvSpPr>
            <a:spLocks noGrp="1" noChangeArrowheads="1"/>
          </p:cNvSpPr>
          <p:nvPr>
            <p:ph idx="1"/>
          </p:nvPr>
        </p:nvSpPr>
        <p:spPr/>
        <p:txBody>
          <a:bodyPr/>
          <a:lstStyle/>
          <a:p>
            <a:r>
              <a:rPr lang="en-US" altLang="zh-TW" u="sng">
                <a:hlinkClick r:id="rId2"/>
              </a:rPr>
              <a:t>Youtube</a:t>
            </a:r>
            <a:r>
              <a:rPr lang="en-US" altLang="zh-TW"/>
              <a:t> is a video-sharing web site that includes a social network. In the Youtube social network, users form friendship each other and users can create groups which other users can join</a:t>
            </a:r>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標題 1">
            <a:extLst>
              <a:ext uri="{FF2B5EF4-FFF2-40B4-BE49-F238E27FC236}">
                <a16:creationId xmlns:a16="http://schemas.microsoft.com/office/drawing/2014/main" id="{57093EAC-8F40-A44C-8754-098F3BD278BF}"/>
              </a:ext>
            </a:extLst>
          </p:cNvPr>
          <p:cNvSpPr>
            <a:spLocks noGrp="1" noChangeArrowheads="1"/>
          </p:cNvSpPr>
          <p:nvPr>
            <p:ph type="title"/>
          </p:nvPr>
        </p:nvSpPr>
        <p:spPr/>
        <p:txBody>
          <a:bodyPr/>
          <a:lstStyle/>
          <a:p>
            <a:r>
              <a:rPr lang="en-US" altLang="zh-TW"/>
              <a:t>Data Set: Co-purchase </a:t>
            </a:r>
            <a:endParaRPr lang="zh-TW" altLang="en-US"/>
          </a:p>
        </p:txBody>
      </p:sp>
      <p:sp>
        <p:nvSpPr>
          <p:cNvPr id="99330" name="內容版面配置區 2">
            <a:extLst>
              <a:ext uri="{FF2B5EF4-FFF2-40B4-BE49-F238E27FC236}">
                <a16:creationId xmlns:a16="http://schemas.microsoft.com/office/drawing/2014/main" id="{5E7638CD-F130-1440-B872-CB31C0267863}"/>
              </a:ext>
            </a:extLst>
          </p:cNvPr>
          <p:cNvSpPr>
            <a:spLocks noGrp="1" noChangeArrowheads="1"/>
          </p:cNvSpPr>
          <p:nvPr>
            <p:ph idx="1"/>
          </p:nvPr>
        </p:nvSpPr>
        <p:spPr/>
        <p:txBody>
          <a:bodyPr/>
          <a:lstStyle/>
          <a:p>
            <a:r>
              <a:rPr lang="en-US" altLang="zh-TW"/>
              <a:t>It is based on </a:t>
            </a:r>
            <a:r>
              <a:rPr lang="en-US" altLang="zh-TW" i="1"/>
              <a:t>Customers Who Bought This Item Also Bought</a:t>
            </a:r>
            <a:r>
              <a:rPr lang="en-US" altLang="zh-TW"/>
              <a:t> feature of the Amazon website. </a:t>
            </a:r>
          </a:p>
          <a:p>
            <a:r>
              <a:rPr lang="en-US" altLang="zh-TW"/>
              <a:t>If a product </a:t>
            </a:r>
            <a:r>
              <a:rPr lang="en-US" altLang="zh-TW" i="1"/>
              <a:t>i</a:t>
            </a:r>
            <a:r>
              <a:rPr lang="en-US" altLang="zh-TW"/>
              <a:t> is frequently co-purchased with product </a:t>
            </a:r>
            <a:r>
              <a:rPr lang="en-US" altLang="zh-TW" i="1"/>
              <a:t>j</a:t>
            </a:r>
            <a:r>
              <a:rPr lang="en-US" altLang="zh-TW"/>
              <a:t>, the graph contains an undirected edge from </a:t>
            </a:r>
            <a:r>
              <a:rPr lang="en-US" altLang="zh-TW" i="1"/>
              <a:t>i</a:t>
            </a:r>
            <a:r>
              <a:rPr lang="en-US" altLang="zh-TW"/>
              <a:t> to </a:t>
            </a:r>
            <a:r>
              <a:rPr lang="en-US" altLang="zh-TW" i="1"/>
              <a:t>j</a:t>
            </a:r>
            <a:r>
              <a:rPr lang="en-US" altLang="zh-TW"/>
              <a:t>. </a:t>
            </a:r>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標題 1">
            <a:extLst>
              <a:ext uri="{FF2B5EF4-FFF2-40B4-BE49-F238E27FC236}">
                <a16:creationId xmlns:a16="http://schemas.microsoft.com/office/drawing/2014/main" id="{57B24017-EAD8-5740-AA3D-6D5E098808BC}"/>
              </a:ext>
            </a:extLst>
          </p:cNvPr>
          <p:cNvSpPr>
            <a:spLocks noGrp="1" noChangeArrowheads="1"/>
          </p:cNvSpPr>
          <p:nvPr>
            <p:ph type="title"/>
          </p:nvPr>
        </p:nvSpPr>
        <p:spPr/>
        <p:txBody>
          <a:bodyPr/>
          <a:lstStyle/>
          <a:p>
            <a:r>
              <a:rPr lang="en-US" altLang="zh-TW"/>
              <a:t>Data Set: Web Graph</a:t>
            </a:r>
            <a:endParaRPr lang="zh-TW" altLang="en-US"/>
          </a:p>
        </p:txBody>
      </p:sp>
      <p:sp>
        <p:nvSpPr>
          <p:cNvPr id="100354" name="內容版面配置區 2">
            <a:extLst>
              <a:ext uri="{FF2B5EF4-FFF2-40B4-BE49-F238E27FC236}">
                <a16:creationId xmlns:a16="http://schemas.microsoft.com/office/drawing/2014/main" id="{02B58A61-F570-0D44-923C-410DB8CBF7F7}"/>
              </a:ext>
            </a:extLst>
          </p:cNvPr>
          <p:cNvSpPr>
            <a:spLocks noGrp="1" noChangeArrowheads="1"/>
          </p:cNvSpPr>
          <p:nvPr>
            <p:ph idx="1"/>
          </p:nvPr>
        </p:nvSpPr>
        <p:spPr/>
        <p:txBody>
          <a:bodyPr/>
          <a:lstStyle/>
          <a:p>
            <a:r>
              <a:rPr lang="en-US" altLang="zh-TW"/>
              <a:t>Nodes represent web pages and directed edges represent hyperlinks between them. The data was released in 2002 by Google as a part of </a:t>
            </a:r>
            <a:r>
              <a:rPr lang="en-US" altLang="zh-TW">
                <a:hlinkClick r:id="rId2"/>
              </a:rPr>
              <a:t>Google Programming Contest</a:t>
            </a:r>
            <a:r>
              <a:rPr lang="en-US" altLang="zh-TW"/>
              <a:t>.</a:t>
            </a: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內容版面配置區 2">
            <a:extLst>
              <a:ext uri="{FF2B5EF4-FFF2-40B4-BE49-F238E27FC236}">
                <a16:creationId xmlns:a16="http://schemas.microsoft.com/office/drawing/2014/main" id="{9F973685-1979-9A46-8CFC-EFAA931D318F}"/>
              </a:ext>
            </a:extLst>
          </p:cNvPr>
          <p:cNvSpPr>
            <a:spLocks noGrp="1" noChangeArrowheads="1"/>
          </p:cNvSpPr>
          <p:nvPr>
            <p:ph idx="1"/>
          </p:nvPr>
        </p:nvSpPr>
        <p:spPr>
          <a:xfrm>
            <a:off x="609600" y="152400"/>
            <a:ext cx="8229600" cy="4525963"/>
          </a:xfrm>
        </p:spPr>
        <p:txBody>
          <a:bodyPr/>
          <a:lstStyle/>
          <a:p>
            <a:pPr marL="0" indent="0">
              <a:buFontTx/>
              <a:buNone/>
            </a:pPr>
            <a:r>
              <a:rPr lang="en-US" altLang="zh-TW" sz="28700"/>
              <a:t> 6.6</a:t>
            </a:r>
            <a:endParaRPr lang="zh-TW" altLang="en-US" sz="28700"/>
          </a:p>
        </p:txBody>
      </p:sp>
      <p:sp>
        <p:nvSpPr>
          <p:cNvPr id="23554" name="矩形 3">
            <a:extLst>
              <a:ext uri="{FF2B5EF4-FFF2-40B4-BE49-F238E27FC236}">
                <a16:creationId xmlns:a16="http://schemas.microsoft.com/office/drawing/2014/main" id="{CB98825F-0820-D34A-8849-963DF36D8BF3}"/>
              </a:ext>
            </a:extLst>
          </p:cNvPr>
          <p:cNvSpPr>
            <a:spLocks noChangeArrowheads="1"/>
          </p:cNvSpPr>
          <p:nvPr/>
        </p:nvSpPr>
        <p:spPr bwMode="auto">
          <a:xfrm>
            <a:off x="908050" y="4602163"/>
            <a:ext cx="75438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just">
              <a:spcBef>
                <a:spcPct val="0"/>
              </a:spcBef>
              <a:buFontTx/>
              <a:buNone/>
            </a:pPr>
            <a:r>
              <a:rPr lang="zh-TW" altLang="en-US" sz="1800" b="1">
                <a:solidFill>
                  <a:srgbClr val="333333"/>
                </a:solidFill>
                <a:latin typeface="Roboto Condensed"/>
              </a:rPr>
              <a:t>每個在這個星球上的人都被另外六個人所隔開。</a:t>
            </a:r>
            <a:endParaRPr lang="en-US" altLang="zh-TW" sz="1800" b="1">
              <a:solidFill>
                <a:srgbClr val="333333"/>
              </a:solidFill>
              <a:latin typeface="Roboto Condensed"/>
            </a:endParaRPr>
          </a:p>
          <a:p>
            <a:pPr algn="just">
              <a:spcBef>
                <a:spcPct val="0"/>
              </a:spcBef>
              <a:buFontTx/>
              <a:buNone/>
            </a:pPr>
            <a:r>
              <a:rPr lang="zh-TW" altLang="en-US" sz="1800" b="1">
                <a:solidFill>
                  <a:srgbClr val="333333"/>
                </a:solidFill>
                <a:latin typeface="Roboto Condensed"/>
              </a:rPr>
              <a:t>六度分隔。在我們與星球上的其他人之間。</a:t>
            </a:r>
          </a:p>
          <a:p>
            <a:pPr>
              <a:spcBef>
                <a:spcPct val="0"/>
              </a:spcBef>
              <a:buFontTx/>
              <a:buNone/>
            </a:pPr>
            <a:r>
              <a:rPr lang="zh-TW" altLang="en-US" sz="1800">
                <a:solidFill>
                  <a:srgbClr val="333333"/>
                </a:solidFill>
                <a:latin typeface="Roboto Condensed"/>
              </a:rPr>
              <a:t>美國總統與威尼斯的貢多拉船手，不只是因為誰有名而已，管你是雨林裡的原住民、火地島的居民或愛斯基摩人都一樣！</a:t>
            </a:r>
            <a:r>
              <a:rPr lang="zh-TW" altLang="en-US" sz="1800" b="1">
                <a:solidFill>
                  <a:srgbClr val="333333"/>
                </a:solidFill>
                <a:latin typeface="Roboto Condensed"/>
              </a:rPr>
              <a:t>我與星球上的每位居民都隔著六個人被綁在網上</a:t>
            </a:r>
            <a:r>
              <a:rPr lang="en-US" altLang="zh-TW" sz="1800" b="1">
                <a:solidFill>
                  <a:srgbClr val="333333"/>
                </a:solidFill>
                <a:latin typeface="Roboto Condensed"/>
              </a:rPr>
              <a:t>...</a:t>
            </a:r>
            <a:r>
              <a:rPr lang="zh-TW" altLang="en-US" sz="1800" b="1">
                <a:solidFill>
                  <a:srgbClr val="333333"/>
                </a:solidFill>
                <a:latin typeface="Roboto Condensed"/>
              </a:rPr>
              <a:t>每個人都像一扇新門，開啟另一個世界</a:t>
            </a:r>
            <a:endParaRPr lang="zh-TW" altLang="en-US" sz="1800">
              <a:latin typeface="Comic Sans MS" panose="030F09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Users\tomoto\Desktop\talk on thu\imgget.q">
            <a:extLst>
              <a:ext uri="{FF2B5EF4-FFF2-40B4-BE49-F238E27FC236}">
                <a16:creationId xmlns:a16="http://schemas.microsoft.com/office/drawing/2014/main" id="{E8B8C78C-925B-1446-9301-4C4139EEF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0" y="368300"/>
            <a:ext cx="45847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tomoto\Desktop\talk on thu\3354060868_79a6a60e9d_o.png">
            <a:extLst>
              <a:ext uri="{FF2B5EF4-FFF2-40B4-BE49-F238E27FC236}">
                <a16:creationId xmlns:a16="http://schemas.microsoft.com/office/drawing/2014/main" id="{F112526D-8EB9-E946-B8FA-61D58F57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0" y="3416300"/>
            <a:ext cx="45847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標題 1">
            <a:extLst>
              <a:ext uri="{FF2B5EF4-FFF2-40B4-BE49-F238E27FC236}">
                <a16:creationId xmlns:a16="http://schemas.microsoft.com/office/drawing/2014/main" id="{935B76D8-0918-B74C-A00D-C65170AB3215}"/>
              </a:ext>
            </a:extLst>
          </p:cNvPr>
          <p:cNvSpPr txBox="1">
            <a:spLocks/>
          </p:cNvSpPr>
          <p:nvPr/>
        </p:nvSpPr>
        <p:spPr bwMode="auto">
          <a:xfrm>
            <a:off x="1588" y="854075"/>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solidFill>
                  <a:schemeClr val="tx2"/>
                </a:solidFill>
                <a:ea typeface="ＭＳ Ｐゴシック" panose="020B0600070205080204" pitchFamily="34" charset="-128"/>
              </a:rPr>
              <a:t>Phenomenon </a:t>
            </a:r>
            <a:r>
              <a:rPr kumimoji="0" lang="en-US" altLang="zh-TW" sz="4800">
                <a:solidFill>
                  <a:schemeClr val="tx2"/>
                </a:solidFill>
                <a:ea typeface="ＭＳ Ｐゴシック" panose="020B0600070205080204" pitchFamily="34" charset="-128"/>
              </a:rPr>
              <a:t>--&gt;</a:t>
            </a:r>
            <a:endParaRPr kumimoji="0" lang="zh-TW" altLang="en-US" sz="4000">
              <a:solidFill>
                <a:schemeClr val="tx2"/>
              </a:solidFill>
              <a:ea typeface="ＭＳ Ｐゴシック" panose="020B0600070205080204" pitchFamily="34" charset="-128"/>
            </a:endParaRPr>
          </a:p>
        </p:txBody>
      </p:sp>
      <p:sp>
        <p:nvSpPr>
          <p:cNvPr id="17" name="標題 1">
            <a:extLst>
              <a:ext uri="{FF2B5EF4-FFF2-40B4-BE49-F238E27FC236}">
                <a16:creationId xmlns:a16="http://schemas.microsoft.com/office/drawing/2014/main" id="{BA883C6E-C5FD-034C-8ECB-FFC96D640800}"/>
              </a:ext>
            </a:extLst>
          </p:cNvPr>
          <p:cNvSpPr txBox="1">
            <a:spLocks/>
          </p:cNvSpPr>
          <p:nvPr/>
        </p:nvSpPr>
        <p:spPr bwMode="auto">
          <a:xfrm>
            <a:off x="-152400" y="144780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FontTx/>
              <a:buNone/>
              <a:defRPr/>
            </a:pPr>
            <a:r>
              <a:rPr kumimoji="0" lang="en-US" altLang="zh-TW" sz="4000">
                <a:solidFill>
                  <a:schemeClr val="tx2"/>
                </a:solidFill>
                <a:latin typeface="標楷體" panose="02010601000101010101" pitchFamily="2" charset="-120"/>
                <a:ea typeface="標楷體" panose="02010601000101010101" pitchFamily="2" charset="-120"/>
              </a:rPr>
              <a:t>(</a:t>
            </a:r>
            <a:r>
              <a:rPr kumimoji="0" lang="zh-TW" altLang="en-US" sz="4000">
                <a:solidFill>
                  <a:schemeClr val="tx2"/>
                </a:solidFill>
                <a:latin typeface="標楷體" panose="02010601000101010101" pitchFamily="2" charset="-120"/>
                <a:ea typeface="標楷體" panose="02010601000101010101" pitchFamily="2" charset="-120"/>
              </a:rPr>
              <a:t>現象</a:t>
            </a:r>
            <a:r>
              <a:rPr kumimoji="0" lang="en-US" altLang="zh-TW" sz="4000">
                <a:solidFill>
                  <a:schemeClr val="tx2"/>
                </a:solidFill>
                <a:latin typeface="標楷體" panose="02010601000101010101" pitchFamily="2" charset="-120"/>
                <a:ea typeface="標楷體" panose="02010601000101010101" pitchFamily="2" charset="-120"/>
              </a:rPr>
              <a:t>)</a:t>
            </a:r>
            <a:endParaRPr kumimoji="0" lang="zh-TW" altLang="en-US" sz="4000">
              <a:solidFill>
                <a:schemeClr val="tx2"/>
              </a:solidFill>
              <a:latin typeface="標楷體" panose="02010601000101010101" pitchFamily="2" charset="-120"/>
              <a:ea typeface="標楷體" panose="02010601000101010101" pitchFamily="2" charset="-120"/>
            </a:endParaRPr>
          </a:p>
        </p:txBody>
      </p:sp>
      <p:sp>
        <p:nvSpPr>
          <p:cNvPr id="18" name="標題 1">
            <a:extLst>
              <a:ext uri="{FF2B5EF4-FFF2-40B4-BE49-F238E27FC236}">
                <a16:creationId xmlns:a16="http://schemas.microsoft.com/office/drawing/2014/main" id="{89CDC336-EF90-774B-8D02-CA4954D4A25D}"/>
              </a:ext>
            </a:extLst>
          </p:cNvPr>
          <p:cNvSpPr txBox="1">
            <a:spLocks/>
          </p:cNvSpPr>
          <p:nvPr/>
        </p:nvSpPr>
        <p:spPr bwMode="auto">
          <a:xfrm>
            <a:off x="327025" y="388620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solidFill>
                  <a:schemeClr val="tx2"/>
                </a:solidFill>
                <a:ea typeface="ＭＳ Ｐゴシック" panose="020B0600070205080204" pitchFamily="34" charset="-128"/>
              </a:rPr>
              <a:t>Model </a:t>
            </a:r>
            <a:r>
              <a:rPr kumimoji="0" lang="en-US" altLang="zh-TW" sz="4800">
                <a:solidFill>
                  <a:schemeClr val="tx2"/>
                </a:solidFill>
                <a:ea typeface="ＭＳ Ｐゴシック" panose="020B0600070205080204" pitchFamily="34" charset="-128"/>
              </a:rPr>
              <a:t>&lt;--</a:t>
            </a:r>
            <a:endParaRPr kumimoji="0" lang="zh-TW" altLang="en-US" sz="4800">
              <a:solidFill>
                <a:schemeClr val="tx2"/>
              </a:solidFill>
              <a:ea typeface="ＭＳ Ｐゴシック" panose="020B0600070205080204" pitchFamily="34" charset="-128"/>
            </a:endParaRPr>
          </a:p>
        </p:txBody>
      </p:sp>
      <p:sp>
        <p:nvSpPr>
          <p:cNvPr id="19" name="標題 1">
            <a:extLst>
              <a:ext uri="{FF2B5EF4-FFF2-40B4-BE49-F238E27FC236}">
                <a16:creationId xmlns:a16="http://schemas.microsoft.com/office/drawing/2014/main" id="{979CAF5D-5CF4-DC4C-BE32-970FD5D77D86}"/>
              </a:ext>
            </a:extLst>
          </p:cNvPr>
          <p:cNvSpPr txBox="1">
            <a:spLocks/>
          </p:cNvSpPr>
          <p:nvPr/>
        </p:nvSpPr>
        <p:spPr bwMode="auto">
          <a:xfrm>
            <a:off x="152400" y="457200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FontTx/>
              <a:buNone/>
              <a:defRPr/>
            </a:pPr>
            <a:r>
              <a:rPr kumimoji="0" lang="en-US" altLang="zh-TW" sz="4000">
                <a:solidFill>
                  <a:schemeClr val="tx2"/>
                </a:solidFill>
                <a:latin typeface="標楷體" panose="02010601000101010101" pitchFamily="2" charset="-120"/>
                <a:ea typeface="標楷體" panose="02010601000101010101" pitchFamily="2" charset="-120"/>
              </a:rPr>
              <a:t>(</a:t>
            </a:r>
            <a:r>
              <a:rPr kumimoji="0" lang="zh-TW" altLang="en-US" sz="4000">
                <a:solidFill>
                  <a:schemeClr val="tx2"/>
                </a:solidFill>
                <a:latin typeface="標楷體" panose="02010601000101010101" pitchFamily="2" charset="-120"/>
                <a:ea typeface="標楷體" panose="02010601000101010101" pitchFamily="2" charset="-120"/>
              </a:rPr>
              <a:t>模型</a:t>
            </a:r>
            <a:r>
              <a:rPr kumimoji="0" lang="en-US" altLang="zh-TW" sz="4000">
                <a:solidFill>
                  <a:schemeClr val="tx2"/>
                </a:solidFill>
                <a:latin typeface="標楷體" panose="02010601000101010101" pitchFamily="2" charset="-120"/>
                <a:ea typeface="標楷體" panose="02010601000101010101" pitchFamily="2" charset="-120"/>
              </a:rPr>
              <a:t>)</a:t>
            </a:r>
            <a:endParaRPr kumimoji="0" lang="zh-TW" altLang="en-US" sz="4000">
              <a:solidFill>
                <a:schemeClr val="tx2"/>
              </a:solidFill>
              <a:latin typeface="標楷體" panose="02010601000101010101" pitchFamily="2" charset="-120"/>
              <a:ea typeface="標楷體" panose="02010601000101010101" pitchFamily="2" charset="-120"/>
            </a:endParaRPr>
          </a:p>
        </p:txBody>
      </p:sp>
      <p:sp>
        <p:nvSpPr>
          <p:cNvPr id="9" name="圓角矩形 8">
            <a:extLst>
              <a:ext uri="{FF2B5EF4-FFF2-40B4-BE49-F238E27FC236}">
                <a16:creationId xmlns:a16="http://schemas.microsoft.com/office/drawing/2014/main" id="{931C66C2-4E34-6E46-A787-776536FC2633}"/>
              </a:ext>
            </a:extLst>
          </p:cNvPr>
          <p:cNvSpPr/>
          <p:nvPr/>
        </p:nvSpPr>
        <p:spPr bwMode="auto">
          <a:xfrm>
            <a:off x="7924800" y="3581400"/>
            <a:ext cx="1066800" cy="1111250"/>
          </a:xfrm>
          <a:prstGeom prst="roundRect">
            <a:avLst/>
          </a:prstGeom>
          <a:noFill/>
          <a:ln w="76200">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a:lstStyle/>
          <a:p>
            <a:pPr>
              <a:defRPr/>
            </a:pPr>
            <a:endParaRPr kumimoji="0" lang="zh-TW" altLang="en-US">
              <a:solidFill>
                <a:schemeClr val="tx1"/>
              </a:solidFill>
            </a:endParaRPr>
          </a:p>
        </p:txBody>
      </p:sp>
      <p:sp>
        <p:nvSpPr>
          <p:cNvPr id="27" name="標題 1">
            <a:extLst>
              <a:ext uri="{FF2B5EF4-FFF2-40B4-BE49-F238E27FC236}">
                <a16:creationId xmlns:a16="http://schemas.microsoft.com/office/drawing/2014/main" id="{95F5F65D-A656-4540-86F8-BCAED66C5F45}"/>
              </a:ext>
            </a:extLst>
          </p:cNvPr>
          <p:cNvSpPr txBox="1">
            <a:spLocks/>
          </p:cNvSpPr>
          <p:nvPr/>
        </p:nvSpPr>
        <p:spPr bwMode="auto">
          <a:xfrm>
            <a:off x="-511175" y="30480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solidFill>
                  <a:schemeClr val="tx2"/>
                </a:solidFill>
                <a:ea typeface="ＭＳ Ｐゴシック" panose="020B0600070205080204" pitchFamily="34" charset="-128"/>
              </a:rPr>
              <a:t>Small World</a:t>
            </a:r>
            <a:endParaRPr kumimoji="0" lang="zh-TW" altLang="en-US" sz="4000">
              <a:solidFill>
                <a:schemeClr val="tx2"/>
              </a:solidFill>
              <a:ea typeface="ＭＳ Ｐゴシック" panose="020B0600070205080204" pitchFamily="34" charset="-128"/>
            </a:endParaRPr>
          </a:p>
        </p:txBody>
      </p:sp>
      <p:sp>
        <p:nvSpPr>
          <p:cNvPr id="28" name="標題 1">
            <a:extLst>
              <a:ext uri="{FF2B5EF4-FFF2-40B4-BE49-F238E27FC236}">
                <a16:creationId xmlns:a16="http://schemas.microsoft.com/office/drawing/2014/main" id="{7533BCE1-468B-8146-909B-C9A26B01FFEC}"/>
              </a:ext>
            </a:extLst>
          </p:cNvPr>
          <p:cNvSpPr txBox="1">
            <a:spLocks/>
          </p:cNvSpPr>
          <p:nvPr/>
        </p:nvSpPr>
        <p:spPr bwMode="auto">
          <a:xfrm>
            <a:off x="-533400" y="335280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solidFill>
                  <a:schemeClr val="tx2"/>
                </a:solidFill>
                <a:ea typeface="ＭＳ Ｐゴシック" panose="020B0600070205080204" pitchFamily="34" charset="-128"/>
              </a:rPr>
              <a:t>Small World</a:t>
            </a:r>
            <a:endParaRPr kumimoji="0" lang="zh-TW" altLang="en-US" sz="4000">
              <a:solidFill>
                <a:schemeClr val="tx2"/>
              </a:solidFill>
              <a:ea typeface="ＭＳ Ｐゴシック" panose="020B0600070205080204" pitchFamily="34" charset="-128"/>
            </a:endParaRPr>
          </a:p>
        </p:txBody>
      </p:sp>
      <p:sp>
        <p:nvSpPr>
          <p:cNvPr id="2" name="矩形 1">
            <a:extLst>
              <a:ext uri="{FF2B5EF4-FFF2-40B4-BE49-F238E27FC236}">
                <a16:creationId xmlns:a16="http://schemas.microsoft.com/office/drawing/2014/main" id="{4E60E5FD-4EC2-B940-A472-E408B4AF5C6F}"/>
              </a:ext>
            </a:extLst>
          </p:cNvPr>
          <p:cNvSpPr>
            <a:spLocks noChangeArrowheads="1"/>
          </p:cNvSpPr>
          <p:nvPr/>
        </p:nvSpPr>
        <p:spPr bwMode="auto">
          <a:xfrm>
            <a:off x="5105400" y="4722813"/>
            <a:ext cx="587375" cy="6794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endParaRPr kumimoji="0" lang="zh-TW" altLang="en-US" sz="1800">
              <a:latin typeface="Comic Sans MS" panose="030F0902030302020204" pitchFamily="66" charset="0"/>
              <a:ea typeface="ＭＳ Ｐゴシック" panose="020B0600070205080204" pitchFamily="34" charset="-128"/>
            </a:endParaRPr>
          </a:p>
        </p:txBody>
      </p:sp>
      <p:sp>
        <p:nvSpPr>
          <p:cNvPr id="15" name="標題 1">
            <a:extLst>
              <a:ext uri="{FF2B5EF4-FFF2-40B4-BE49-F238E27FC236}">
                <a16:creationId xmlns:a16="http://schemas.microsoft.com/office/drawing/2014/main" id="{3A12A529-33D0-3A4E-84B3-5EFBB4291980}"/>
              </a:ext>
            </a:extLst>
          </p:cNvPr>
          <p:cNvSpPr txBox="1">
            <a:spLocks/>
          </p:cNvSpPr>
          <p:nvPr/>
        </p:nvSpPr>
        <p:spPr bwMode="auto">
          <a:xfrm>
            <a:off x="-4168775" y="3905250"/>
            <a:ext cx="4244975" cy="1143000"/>
          </a:xfrm>
          <a:prstGeom prst="rect">
            <a:avLst/>
          </a:prstGeom>
          <a:noFill/>
          <a:ln>
            <a:noFill/>
          </a:ln>
          <a:effectLst>
            <a:outerShdw blurRad="38100" dist="35921" dir="2700000" algn="ctr" rotWithShape="0">
              <a:schemeClr val="bg2">
                <a:alpha val="99962"/>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omic Sans MS" panose="030F0902030302020204" pitchFamily="66" charset="0"/>
                <a:ea typeface="新細明體" panose="02020500000000000000" pitchFamily="18" charset="-120"/>
              </a:defRPr>
            </a:lvl1pPr>
            <a:lvl2pPr marL="742950" indent="-285750">
              <a:defRPr kumimoji="1" sz="2400">
                <a:solidFill>
                  <a:schemeClr val="tx1"/>
                </a:solidFill>
                <a:latin typeface="Comic Sans MS" panose="030F0902030302020204" pitchFamily="66" charset="0"/>
                <a:ea typeface="新細明體" panose="02020500000000000000" pitchFamily="18" charset="-120"/>
              </a:defRPr>
            </a:lvl2pPr>
            <a:lvl3pPr marL="1143000" indent="-228600">
              <a:defRPr kumimoji="1" sz="2400">
                <a:solidFill>
                  <a:schemeClr val="tx1"/>
                </a:solidFill>
                <a:latin typeface="Comic Sans MS" panose="030F0902030302020204" pitchFamily="66" charset="0"/>
                <a:ea typeface="新細明體" panose="02020500000000000000" pitchFamily="18" charset="-120"/>
              </a:defRPr>
            </a:lvl3pPr>
            <a:lvl4pPr marL="1600200" indent="-228600">
              <a:defRPr kumimoji="1" sz="2400">
                <a:solidFill>
                  <a:schemeClr val="tx1"/>
                </a:solidFill>
                <a:latin typeface="Comic Sans MS" panose="030F0902030302020204" pitchFamily="66" charset="0"/>
                <a:ea typeface="新細明體" panose="02020500000000000000" pitchFamily="18" charset="-120"/>
              </a:defRPr>
            </a:lvl4pPr>
            <a:lvl5pPr marL="2057400" indent="-228600">
              <a:defRPr kumimoji="1" sz="2400">
                <a:solidFill>
                  <a:schemeClr val="tx1"/>
                </a:solidFill>
                <a:latin typeface="Comic Sans MS" panose="030F0902030302020204" pitchFamily="66"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Comic Sans MS" panose="030F0902030302020204" pitchFamily="66" charset="0"/>
                <a:ea typeface="新細明體" panose="02020500000000000000" pitchFamily="18" charset="-120"/>
              </a:defRPr>
            </a:lvl9pPr>
          </a:lstStyle>
          <a:p>
            <a:pPr algn="ctr">
              <a:defRPr/>
            </a:pPr>
            <a:r>
              <a:rPr kumimoji="0" lang="en-US" altLang="zh-TW" sz="4000">
                <a:solidFill>
                  <a:schemeClr val="tx2"/>
                </a:solidFill>
                <a:ea typeface="ＭＳ Ｐゴシック" panose="020B0600070205080204" pitchFamily="34" charset="-128"/>
              </a:rPr>
              <a:t>Applications </a:t>
            </a:r>
            <a:r>
              <a:rPr kumimoji="0" lang="en-US" altLang="zh-TW" sz="4800">
                <a:solidFill>
                  <a:schemeClr val="tx2"/>
                </a:solidFill>
                <a:ea typeface="ＭＳ Ｐゴシック" panose="020B0600070205080204" pitchFamily="34" charset="-128"/>
              </a:rPr>
              <a:t>&lt;--</a:t>
            </a:r>
            <a:endParaRPr kumimoji="0" lang="zh-TW" altLang="en-US" sz="4000">
              <a:solidFill>
                <a:schemeClr val="tx2"/>
              </a:solidFill>
              <a:ea typeface="ＭＳ Ｐゴシック" panose="020B0600070205080204" pitchFamily="34" charset="-128"/>
            </a:endParaRPr>
          </a:p>
        </p:txBody>
      </p:sp>
      <p:pic>
        <p:nvPicPr>
          <p:cNvPr id="43010" name="Picture 2" descr="http://api.ning.com/files/fECiAJ2NBWzQrRTKoJRVclqe8W1L*kbMNC7THApw5-4_/SocialMediaLandscapeOrganism.png">
            <a:extLst>
              <a:ext uri="{FF2B5EF4-FFF2-40B4-BE49-F238E27FC236}">
                <a16:creationId xmlns:a16="http://schemas.microsoft.com/office/drawing/2014/main" id="{2A41D751-6E93-1A4E-A1E9-40530615E5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588" y="892175"/>
            <a:ext cx="4398963"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fade">
                                      <p:cBhvr>
                                        <p:cTn id="7" dur="500"/>
                                        <p:tgtEl>
                                          <p:spTgt spid="37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nodeType="clickEffect">
                                  <p:stCondLst>
                                    <p:cond delay="0"/>
                                  </p:stCondLst>
                                  <p:childTnLst>
                                    <p:animMotion origin="layout" path="M 0 0 L 0.1125 0.0868 L 0.2224 0.11342 L 0.4 0.16666 L 0.4974 0.17338 " pathEditMode="relative" ptsTypes="AAAAA">
                                      <p:cBhvr>
                                        <p:cTn id="36" dur="2000" fill="hold"/>
                                        <p:tgtEl>
                                          <p:spTgt spid="37892"/>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125 0.0868 L 0.2224 0.11342 L 0.4 0.16666 L 0.4974 0.17338 " pathEditMode="relative" ptsTypes="AAAAA">
                                      <p:cBhvr>
                                        <p:cTn id="38" dur="2000" fill="hold"/>
                                        <p:tgtEl>
                                          <p:spTgt spid="10"/>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40" dur="2000" fill="hold"/>
                                        <p:tgtEl>
                                          <p:spTgt spid="9"/>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42" dur="2000" fill="hold"/>
                                        <p:tgtEl>
                                          <p:spTgt spid="2"/>
                                        </p:tgtEl>
                                        <p:attrNameLst>
                                          <p:attrName>ppt_x</p:attrName>
                                          <p:attrName>ppt_y</p:attrName>
                                        </p:attrNameLst>
                                      </p:cBhvr>
                                    </p:animMotion>
                                  </p:childTnLst>
                                </p:cTn>
                              </p:par>
                              <p:par>
                                <p:cTn id="43"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44" dur="2000" fill="hold"/>
                                        <p:tgtEl>
                                          <p:spTgt spid="19"/>
                                        </p:tgtEl>
                                        <p:attrNameLst>
                                          <p:attrName>ppt_x</p:attrName>
                                          <p:attrName>ppt_y</p:attrName>
                                        </p:attrNameLst>
                                      </p:cBhvr>
                                    </p:animMotion>
                                  </p:childTnLst>
                                </p:cTn>
                              </p:par>
                              <p:par>
                                <p:cTn id="45"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46" dur="2000" fill="hold"/>
                                        <p:tgtEl>
                                          <p:spTgt spid="18"/>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48" dur="2000" fill="hold"/>
                                        <p:tgtEl>
                                          <p:spTgt spid="28"/>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1125 0.0868 L 0.2224 0.11342 L 0.4 0.16666 L 0.4974 0.17338 " pathEditMode="relative" ptsTypes="AAAAA">
                                      <p:cBhvr>
                                        <p:cTn id="50" dur="2000" fill="hold"/>
                                        <p:tgtEl>
                                          <p:spTgt spid="27"/>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125 0.0868 L 0.2224 0.11342 L 0.4 0.16666 L 0.4974 0.17338 " pathEditMode="relative" ptsTypes="AAAAA">
                                      <p:cBhvr>
                                        <p:cTn id="52" dur="2000" fill="hold"/>
                                        <p:tgtEl>
                                          <p:spTgt spid="11"/>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125 0.0868 L 0.2224 0.11342 L 0.4 0.16666 L 0.4974 0.17338 " pathEditMode="relative" ptsTypes="AAA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125 0.0868 L 0.2224 0.11342 L 0.4 0.16666 L 0.4974 0.17338 " pathEditMode="relative" ptsTypes="AAAAA">
                                      <p:cBhvr>
                                        <p:cTn id="56" dur="2000" fill="hold"/>
                                        <p:tgtEl>
                                          <p:spTgt spid="15"/>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 0 L 0.1125 0.0868 L 0.2224 0.11342 L 0.4 0.16666 L 0.4974 0.17338 " pathEditMode="relative" ptsTypes="AAAAA">
                                      <p:cBhvr>
                                        <p:cTn id="58" dur="2000" fill="hold"/>
                                        <p:tgtEl>
                                          <p:spTgt spid="430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8" grpId="1"/>
      <p:bldP spid="19" grpId="0"/>
      <p:bldP spid="19" grpId="1"/>
      <p:bldP spid="9" grpId="0" animBg="1"/>
      <p:bldP spid="9" grpId="1" animBg="1"/>
      <p:bldP spid="27" grpId="0"/>
      <p:bldP spid="27" grpId="1"/>
      <p:bldP spid="28" grpId="0"/>
      <p:bldP spid="28" grpId="1"/>
      <p:bldP spid="2" grpId="0" animBg="1"/>
      <p:bldP spid="2" grpId="1" animBg="1"/>
      <p:bldP spid="15" grpId="0"/>
    </p:bldLst>
  </p:timing>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10121</TotalTime>
  <Words>1974</Words>
  <Application>Microsoft Macintosh PowerPoint</Application>
  <PresentationFormat>如螢幕大小 (4:3)</PresentationFormat>
  <Paragraphs>329</Paragraphs>
  <Slides>78</Slides>
  <Notes>5</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92" baseType="lpstr">
      <vt:lpstr>Comic Sans MS</vt:lpstr>
      <vt:lpstr>新細明體</vt:lpstr>
      <vt:lpstr>Arial</vt:lpstr>
      <vt:lpstr>Calibri</vt:lpstr>
      <vt:lpstr>標楷體</vt:lpstr>
      <vt:lpstr>Roboto Condensed</vt:lpstr>
      <vt:lpstr>ＭＳ Ｐゴシック</vt:lpstr>
      <vt:lpstr>Wingdings</vt:lpstr>
      <vt:lpstr>MS UI Gothic</vt:lpstr>
      <vt:lpstr>BatangChe</vt:lpstr>
      <vt:lpstr>Tahoma</vt:lpstr>
      <vt:lpstr>Times New Roman</vt:lpstr>
      <vt:lpstr>預設簡報設計</vt:lpstr>
      <vt:lpstr>Microsoft Equation</vt:lpstr>
      <vt:lpstr>Introduction to Social Network Analysis and Models</vt:lpstr>
      <vt:lpstr>PowerPoint 簡報</vt:lpstr>
      <vt:lpstr>PowerPoint 簡報</vt:lpstr>
      <vt:lpstr>PowerPoint 簡報</vt:lpstr>
      <vt:lpstr>PowerPoint 簡報</vt:lpstr>
      <vt:lpstr>PowerPoint 簡報</vt:lpstr>
      <vt:lpstr>PowerPoint 簡報</vt:lpstr>
      <vt:lpstr>PowerPoint 簡報</vt:lpstr>
      <vt:lpstr>PowerPoint 簡報</vt:lpstr>
      <vt:lpstr>Lecture Outline</vt:lpstr>
      <vt:lpstr>PowerPoint 簡報</vt:lpstr>
      <vt:lpstr>PowerPoint 簡報</vt:lpstr>
      <vt:lpstr>PowerPoint 簡報</vt:lpstr>
      <vt:lpstr>Social Networks Analysis</vt:lpstr>
      <vt:lpstr>Friendship Network</vt:lpstr>
      <vt:lpstr>PowerPoint 簡報</vt:lpstr>
      <vt:lpstr>Blogsphere</vt:lpstr>
      <vt:lpstr>PowerPoint 簡報</vt:lpstr>
      <vt:lpstr>The groundbreaking paper</vt:lpstr>
      <vt:lpstr>PowerPoint 簡報</vt:lpstr>
      <vt:lpstr>PowerPoint 簡報</vt:lpstr>
      <vt:lpstr>Categories of Networks</vt:lpstr>
      <vt:lpstr>PowerPoint 簡報</vt:lpstr>
      <vt:lpstr>Information Network</vt:lpstr>
      <vt:lpstr>Social Network</vt:lpstr>
      <vt:lpstr>Erdős Number  (Bacon game for Brainiacs  )</vt:lpstr>
      <vt:lpstr>PowerPoint 簡報</vt:lpstr>
      <vt:lpstr>Technological Network</vt:lpstr>
      <vt:lpstr>Biological Network</vt:lpstr>
      <vt:lpstr>PowerPoint 簡報</vt:lpstr>
      <vt:lpstr>Network Properties</vt:lpstr>
      <vt:lpstr>Basic Network Measures</vt:lpstr>
      <vt:lpstr>Diameter</vt:lpstr>
      <vt:lpstr>How far apart are things?</vt:lpstr>
      <vt:lpstr>PowerPoint 簡報</vt:lpstr>
      <vt:lpstr>PowerPoint 簡報</vt:lpstr>
      <vt:lpstr>PowerPoint 簡報</vt:lpstr>
      <vt:lpstr>Small World Phenomenon </vt:lpstr>
      <vt:lpstr>PowerPoint 簡報</vt:lpstr>
      <vt:lpstr>The Kevin Bacon Game</vt:lpstr>
      <vt:lpstr>Small World Experiments by Facebook</vt:lpstr>
      <vt:lpstr>Network Properties</vt:lpstr>
      <vt:lpstr>Transitivity</vt:lpstr>
      <vt:lpstr>Transitivity</vt:lpstr>
      <vt:lpstr>PowerPoint 簡報</vt:lpstr>
      <vt:lpstr>Network Properties</vt:lpstr>
      <vt:lpstr>Degree Distribution</vt:lpstr>
      <vt:lpstr>Degree Distribution</vt:lpstr>
      <vt:lpstr>Degree Distribution</vt:lpstr>
      <vt:lpstr>PowerPoint 簡報</vt:lpstr>
      <vt:lpstr>Network Properties</vt:lpstr>
      <vt:lpstr>Network Resilience</vt:lpstr>
      <vt:lpstr>PowerPoint 簡報</vt:lpstr>
      <vt:lpstr>Size of Giant Component</vt:lpstr>
      <vt:lpstr>Network Resilience under failure  </vt:lpstr>
      <vt:lpstr>Centrality</vt:lpstr>
      <vt:lpstr>Network Resilience under attack</vt:lpstr>
      <vt:lpstr>Network Resilience</vt:lpstr>
      <vt:lpstr>Network Properties</vt:lpstr>
      <vt:lpstr>Clustering Structure</vt:lpstr>
      <vt:lpstr>Mixing Patterns (1/2)</vt:lpstr>
      <vt:lpstr>Mixing Patterns (2/2)</vt:lpstr>
      <vt:lpstr>Mixing Patterns</vt:lpstr>
      <vt:lpstr>Mixing Patterns</vt:lpstr>
      <vt:lpstr>肥胖會傳染？</vt:lpstr>
      <vt:lpstr>Degree Correlation Mixing Patterns by Degrees</vt:lpstr>
      <vt:lpstr>PowerPoint 簡報</vt:lpstr>
      <vt:lpstr>PowerPoint 簡報</vt:lpstr>
      <vt:lpstr>PowerPoint 簡報</vt:lpstr>
      <vt:lpstr>Network Motif</vt:lpstr>
      <vt:lpstr>Results</vt:lpstr>
      <vt:lpstr>Results (cont.)</vt:lpstr>
      <vt:lpstr>Assignment #1</vt:lpstr>
      <vt:lpstr>Data Set: Road Network</vt:lpstr>
      <vt:lpstr>Data Set: DBLP co-author</vt:lpstr>
      <vt:lpstr>Data Set: Youtube Friendship</vt:lpstr>
      <vt:lpstr>Data Set: Co-purchase </vt:lpstr>
      <vt:lpstr>Data Set: Web Graph</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yfan</dc:creator>
  <cp:lastModifiedBy>tomoto923@gmail.com</cp:lastModifiedBy>
  <cp:revision>97</cp:revision>
  <cp:lastPrinted>1601-01-01T00:00:00Z</cp:lastPrinted>
  <dcterms:created xsi:type="dcterms:W3CDTF">1601-01-01T00:00:00Z</dcterms:created>
  <dcterms:modified xsi:type="dcterms:W3CDTF">2019-03-06T03:11:59Z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